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2"/>
  </p:notesMasterIdLst>
  <p:handoutMasterIdLst>
    <p:handoutMasterId r:id="rId43"/>
  </p:handoutMasterIdLst>
  <p:sldIdLst>
    <p:sldId id="433" r:id="rId2"/>
    <p:sldId id="406" r:id="rId3"/>
    <p:sldId id="461" r:id="rId4"/>
    <p:sldId id="473" r:id="rId5"/>
    <p:sldId id="661" r:id="rId6"/>
    <p:sldId id="660" r:id="rId7"/>
    <p:sldId id="476" r:id="rId8"/>
    <p:sldId id="620" r:id="rId9"/>
    <p:sldId id="307" r:id="rId10"/>
    <p:sldId id="457" r:id="rId11"/>
    <p:sldId id="326" r:id="rId12"/>
    <p:sldId id="502" r:id="rId13"/>
    <p:sldId id="448" r:id="rId14"/>
    <p:sldId id="474" r:id="rId15"/>
    <p:sldId id="481" r:id="rId16"/>
    <p:sldId id="465" r:id="rId17"/>
    <p:sldId id="315" r:id="rId18"/>
    <p:sldId id="629" r:id="rId19"/>
    <p:sldId id="630" r:id="rId20"/>
    <p:sldId id="631" r:id="rId21"/>
    <p:sldId id="632" r:id="rId22"/>
    <p:sldId id="604" r:id="rId23"/>
    <p:sldId id="628" r:id="rId24"/>
    <p:sldId id="627" r:id="rId25"/>
    <p:sldId id="329" r:id="rId26"/>
    <p:sldId id="451" r:id="rId27"/>
    <p:sldId id="623" r:id="rId28"/>
    <p:sldId id="486" r:id="rId29"/>
    <p:sldId id="477" r:id="rId30"/>
    <p:sldId id="391" r:id="rId31"/>
    <p:sldId id="483" r:id="rId32"/>
    <p:sldId id="625" r:id="rId33"/>
    <p:sldId id="438" r:id="rId34"/>
    <p:sldId id="484" r:id="rId35"/>
    <p:sldId id="397" r:id="rId36"/>
    <p:sldId id="414" r:id="rId37"/>
    <p:sldId id="402" r:id="rId38"/>
    <p:sldId id="479" r:id="rId39"/>
    <p:sldId id="485" r:id="rId40"/>
    <p:sldId id="412" r:id="rId41"/>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2E"/>
    <a:srgbClr val="000000"/>
    <a:srgbClr val="FFFFFF"/>
    <a:srgbClr val="FEA96F"/>
    <a:srgbClr val="FFE2B6"/>
    <a:srgbClr val="99D8A8"/>
    <a:srgbClr val="DE4F2E"/>
    <a:srgbClr val="CCDAD7"/>
    <a:srgbClr val="D9D7AC"/>
    <a:srgbClr val="A9A8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15"/>
    <p:restoredTop sz="96405"/>
  </p:normalViewPr>
  <p:slideViewPr>
    <p:cSldViewPr snapToGrid="0" snapToObjects="1">
      <p:cViewPr varScale="1">
        <p:scale>
          <a:sx n="197" d="100"/>
          <a:sy n="197" d="100"/>
        </p:scale>
        <p:origin x="216" y="33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716C3A-FE8B-AB43-B207-08EF95D72240}" type="datetime1">
              <a:rPr lang="fr-FR" smtClean="0"/>
              <a:t>23/04/2021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CF28BE-077F-664A-978E-0DF7D26C9600}" type="slidenum">
              <a:rPr lang="fr-FR" smtClean="0"/>
              <a:t>‹N°›</a:t>
            </a:fld>
            <a:endParaRPr lang="fr-FR"/>
          </a:p>
        </p:txBody>
      </p:sp>
    </p:spTree>
    <p:extLst>
      <p:ext uri="{BB962C8B-B14F-4D97-AF65-F5344CB8AC3E}">
        <p14:creationId xmlns:p14="http://schemas.microsoft.com/office/powerpoint/2010/main" val="3069319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235B10-9E4A-3B42-8340-6070C6BE3DC3}" type="datetime1">
              <a:rPr lang="fr-FR" smtClean="0"/>
              <a:t>23/04/2021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D00867-2712-EB48-A81C-8B247188DC26}" type="slidenum">
              <a:rPr lang="fr-FR" smtClean="0"/>
              <a:t>‹N°›</a:t>
            </a:fld>
            <a:endParaRPr lang="fr-FR"/>
          </a:p>
        </p:txBody>
      </p:sp>
    </p:spTree>
    <p:extLst>
      <p:ext uri="{BB962C8B-B14F-4D97-AF65-F5344CB8AC3E}">
        <p14:creationId xmlns:p14="http://schemas.microsoft.com/office/powerpoint/2010/main" val="37028102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9</a:t>
            </a:fld>
            <a:endParaRPr lang="fr-FR"/>
          </a:p>
        </p:txBody>
      </p:sp>
    </p:spTree>
    <p:extLst>
      <p:ext uri="{BB962C8B-B14F-4D97-AF65-F5344CB8AC3E}">
        <p14:creationId xmlns:p14="http://schemas.microsoft.com/office/powerpoint/2010/main" val="993952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38</a:t>
            </a:fld>
            <a:endParaRPr lang="fr-FR" dirty="0"/>
          </a:p>
        </p:txBody>
      </p:sp>
    </p:spTree>
    <p:extLst>
      <p:ext uri="{BB962C8B-B14F-4D97-AF65-F5344CB8AC3E}">
        <p14:creationId xmlns:p14="http://schemas.microsoft.com/office/powerpoint/2010/main" val="174620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39</a:t>
            </a:fld>
            <a:endParaRPr lang="fr-FR" dirty="0"/>
          </a:p>
        </p:txBody>
      </p:sp>
    </p:spTree>
    <p:extLst>
      <p:ext uri="{BB962C8B-B14F-4D97-AF65-F5344CB8AC3E}">
        <p14:creationId xmlns:p14="http://schemas.microsoft.com/office/powerpoint/2010/main" val="306623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15</a:t>
            </a:fld>
            <a:endParaRPr lang="fr-FR"/>
          </a:p>
        </p:txBody>
      </p:sp>
    </p:spTree>
    <p:extLst>
      <p:ext uri="{BB962C8B-B14F-4D97-AF65-F5344CB8AC3E}">
        <p14:creationId xmlns:p14="http://schemas.microsoft.com/office/powerpoint/2010/main" val="429082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22</a:t>
            </a:fld>
            <a:endParaRPr lang="fr-FR"/>
          </a:p>
        </p:txBody>
      </p:sp>
    </p:spTree>
    <p:extLst>
      <p:ext uri="{BB962C8B-B14F-4D97-AF65-F5344CB8AC3E}">
        <p14:creationId xmlns:p14="http://schemas.microsoft.com/office/powerpoint/2010/main" val="282116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zonage actuel comprend 4 zones de publicité :</a:t>
            </a:r>
          </a:p>
          <a:p>
            <a:pPr marL="171450" indent="-171450">
              <a:buFontTx/>
              <a:buChar char="-"/>
            </a:pPr>
            <a:r>
              <a:rPr lang="fr-FR" dirty="0"/>
              <a:t>Une ZPR 0 dans laquelle toute publicité ou </a:t>
            </a:r>
            <a:r>
              <a:rPr lang="fr-FR" dirty="0" err="1"/>
              <a:t>préenseigne</a:t>
            </a:r>
            <a:r>
              <a:rPr lang="fr-FR" dirty="0"/>
              <a:t> est interdit </a:t>
            </a:r>
          </a:p>
          <a:p>
            <a:pPr marL="171450" indent="-171450">
              <a:buFontTx/>
              <a:buChar char="-"/>
            </a:pPr>
            <a:r>
              <a:rPr lang="fr-FR" dirty="0"/>
              <a:t>ZPR 1, 2 et 3 : limitant les publicités non lumineuses sur mur ou clôture / scellées au sol non lumineuses / publicités lumineuses éclairées par projection ou transparence </a:t>
            </a:r>
          </a:p>
          <a:p>
            <a:endParaRPr lang="fr-FR" dirty="0"/>
          </a:p>
          <a:p>
            <a:r>
              <a:rPr lang="fr-FR" dirty="0"/>
              <a:t>R581-53 : interdites si pub visible d’une autoroute, bretelle de raccordement d’une autoroute, route express, déviation, voie publique situées hors agglomération</a:t>
            </a:r>
          </a:p>
          <a:p>
            <a:r>
              <a:rPr lang="fr-FR" dirty="0"/>
              <a:t>Nous vous proposons 3 zones de publicité. </a:t>
            </a:r>
          </a:p>
          <a:p>
            <a:endParaRPr lang="fr-FR" dirty="0"/>
          </a:p>
          <a:p>
            <a:r>
              <a:rPr lang="fr-FR" dirty="0"/>
              <a:t>R581-41 : publicité numérique : surface unitaire supérieure à 8 m2 / ne peut s’élever à plus de 6 m au-dessus du sol</a:t>
            </a:r>
          </a:p>
          <a:p>
            <a:endParaRPr lang="fr-FR" dirty="0"/>
          </a:p>
          <a:p>
            <a:r>
              <a:rPr lang="fr-FR" dirty="0"/>
              <a:t>Résumé du RNP dans les agglomérations de plus de 10 000 habitants</a:t>
            </a:r>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23</a:t>
            </a:fld>
            <a:endParaRPr lang="fr-FR"/>
          </a:p>
        </p:txBody>
      </p:sp>
    </p:spTree>
    <p:extLst>
      <p:ext uri="{BB962C8B-B14F-4D97-AF65-F5344CB8AC3E}">
        <p14:creationId xmlns:p14="http://schemas.microsoft.com/office/powerpoint/2010/main" val="29720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question ouverte à enlever </a:t>
            </a:r>
          </a:p>
          <a:p>
            <a:r>
              <a:rPr lang="fr-FR" dirty="0"/>
              <a:t>si ils veulent communiquer on peut élargir la dérogation </a:t>
            </a:r>
          </a:p>
          <a:p>
            <a:endParaRPr lang="fr-FR" dirty="0"/>
          </a:p>
          <a:p>
            <a:r>
              <a:rPr lang="fr-FR" dirty="0"/>
              <a:t>Conserver la situation actuelle (RNP) : MU = 2 m2 et 10 m au minimum des baies voisines</a:t>
            </a:r>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25</a:t>
            </a:fld>
            <a:endParaRPr lang="fr-FR"/>
          </a:p>
        </p:txBody>
      </p:sp>
    </p:spTree>
    <p:extLst>
      <p:ext uri="{BB962C8B-B14F-4D97-AF65-F5344CB8AC3E}">
        <p14:creationId xmlns:p14="http://schemas.microsoft.com/office/powerpoint/2010/main" val="412830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27</a:t>
            </a:fld>
            <a:endParaRPr lang="fr-FR"/>
          </a:p>
        </p:txBody>
      </p:sp>
    </p:spTree>
    <p:extLst>
      <p:ext uri="{BB962C8B-B14F-4D97-AF65-F5344CB8AC3E}">
        <p14:creationId xmlns:p14="http://schemas.microsoft.com/office/powerpoint/2010/main" val="103158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zonage actuel comprend 4 zones de publicité :</a:t>
            </a:r>
          </a:p>
          <a:p>
            <a:pPr marL="171450" indent="-171450">
              <a:buFontTx/>
              <a:buChar char="-"/>
            </a:pPr>
            <a:r>
              <a:rPr lang="fr-FR" dirty="0"/>
              <a:t>Une ZPR 0 dans laquelle toute publicité ou </a:t>
            </a:r>
            <a:r>
              <a:rPr lang="fr-FR" dirty="0" err="1"/>
              <a:t>préenseigne</a:t>
            </a:r>
            <a:r>
              <a:rPr lang="fr-FR" dirty="0"/>
              <a:t> est interdit </a:t>
            </a:r>
          </a:p>
          <a:p>
            <a:pPr marL="171450" indent="-171450">
              <a:buFontTx/>
              <a:buChar char="-"/>
            </a:pPr>
            <a:r>
              <a:rPr lang="fr-FR" dirty="0"/>
              <a:t>ZPR 1, 2 et 3 : limitant les publicités non lumineuses sur mur ou clôture / scellées au sol non lumineuses / publicités lumineuses éclairées par projection ou transparence </a:t>
            </a:r>
          </a:p>
          <a:p>
            <a:endParaRPr lang="fr-FR" dirty="0"/>
          </a:p>
          <a:p>
            <a:r>
              <a:rPr lang="fr-FR" dirty="0"/>
              <a:t>R581-53 : interdites si pub visible d’une autoroute, bretelle de raccordement d’une autoroute, route express, déviation, voie publique situées hors agglomération</a:t>
            </a:r>
          </a:p>
          <a:p>
            <a:r>
              <a:rPr lang="fr-FR" dirty="0"/>
              <a:t>Nous vous proposons 3 zones de publicité. </a:t>
            </a:r>
          </a:p>
          <a:p>
            <a:endParaRPr lang="fr-FR" dirty="0"/>
          </a:p>
          <a:p>
            <a:r>
              <a:rPr lang="fr-FR" dirty="0"/>
              <a:t>R581-41 : publicité numérique : surface unitaire supérieure à 8 m2 / ne peut s’élever à plus de 6 m au-dessus du sol</a:t>
            </a:r>
          </a:p>
          <a:p>
            <a:endParaRPr lang="fr-FR" dirty="0"/>
          </a:p>
          <a:p>
            <a:r>
              <a:rPr lang="fr-FR" dirty="0"/>
              <a:t>Résumé du RNP dans les agglomérations de plus de 10 000 habitants</a:t>
            </a:r>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28</a:t>
            </a:fld>
            <a:endParaRPr lang="fr-FR"/>
          </a:p>
        </p:txBody>
      </p:sp>
    </p:spTree>
    <p:extLst>
      <p:ext uri="{BB962C8B-B14F-4D97-AF65-F5344CB8AC3E}">
        <p14:creationId xmlns:p14="http://schemas.microsoft.com/office/powerpoint/2010/main" val="399668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29</a:t>
            </a:fld>
            <a:endParaRPr lang="fr-FR"/>
          </a:p>
        </p:txBody>
      </p:sp>
    </p:spTree>
    <p:extLst>
      <p:ext uri="{BB962C8B-B14F-4D97-AF65-F5344CB8AC3E}">
        <p14:creationId xmlns:p14="http://schemas.microsoft.com/office/powerpoint/2010/main" val="270222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Centre-Ville</a:t>
            </a:r>
          </a:p>
          <a:p>
            <a:endParaRPr lang="fr-FR" dirty="0"/>
          </a:p>
          <a:p>
            <a:r>
              <a:rPr lang="fr-FR" dirty="0"/>
              <a:t>L’application de la règle nationale permet de résoudre certains problèmes </a:t>
            </a:r>
          </a:p>
          <a:p>
            <a:r>
              <a:rPr lang="fr-FR" dirty="0"/>
              <a:t>+</a:t>
            </a:r>
          </a:p>
          <a:p>
            <a:r>
              <a:rPr lang="fr-FR" dirty="0"/>
              <a:t>Surface maximale de 6 m2 : conservation de la surface de l’actuel RLP + centrées à la façade pour éviter la superposition de règles similaires dans l’actuel RLP ne prenant pas en compte la variété des enseignes parallèles (bandeau, vitrophanie, etc.) (ne pas dépasser la largeur d’une baie (dépend de la largeur de la baie), masquer le bandeau entre le premier et second étage (le bandeau peut être réalisé dans le but d’accueillir cette enseigne), au-dessus du plancher du premier étage, ce n’est plus une enseigne mais une </a:t>
            </a:r>
            <a:r>
              <a:rPr lang="fr-FR" dirty="0" err="1"/>
              <a:t>préenseigne</a:t>
            </a:r>
            <a:r>
              <a:rPr lang="fr-FR" dirty="0"/>
              <a:t>)</a:t>
            </a:r>
          </a:p>
          <a:p>
            <a:endParaRPr lang="fr-FR" dirty="0"/>
          </a:p>
          <a:p>
            <a:r>
              <a:rPr lang="fr-FR" dirty="0"/>
              <a:t>Autorisée les enseignes parallèles uniquement pour les activités à l’étage (éviter l’ajout d’enseignes perpendiculaires à différents emplacements de la façade) permet les lambrequins, enseignes bandeau et vitrophanie - possibilité de renforcer cette règle. </a:t>
            </a:r>
          </a:p>
        </p:txBody>
      </p:sp>
      <p:sp>
        <p:nvSpPr>
          <p:cNvPr id="4" name="Espace réservé du numéro de diapositive 3"/>
          <p:cNvSpPr>
            <a:spLocks noGrp="1"/>
          </p:cNvSpPr>
          <p:nvPr>
            <p:ph type="sldNum" sz="quarter" idx="5"/>
          </p:nvPr>
        </p:nvSpPr>
        <p:spPr/>
        <p:txBody>
          <a:bodyPr/>
          <a:lstStyle/>
          <a:p>
            <a:fld id="{ECD00867-2712-EB48-A81C-8B247188DC26}" type="slidenum">
              <a:rPr lang="fr-FR" smtClean="0"/>
              <a:t>30</a:t>
            </a:fld>
            <a:endParaRPr lang="fr-FR"/>
          </a:p>
        </p:txBody>
      </p:sp>
    </p:spTree>
    <p:extLst>
      <p:ext uri="{BB962C8B-B14F-4D97-AF65-F5344CB8AC3E}">
        <p14:creationId xmlns:p14="http://schemas.microsoft.com/office/powerpoint/2010/main" val="258247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0" y="718664"/>
            <a:ext cx="9144000" cy="511704"/>
          </a:xfrm>
          <a:prstGeom prst="rect">
            <a:avLst/>
          </a:prstGeom>
        </p:spPr>
        <p:txBody>
          <a:bodyPr anchor="t"/>
          <a:lstStyle>
            <a:lvl1pPr algn="ctr">
              <a:defRPr sz="2000" b="1" cap="all"/>
            </a:lvl1pPr>
          </a:lstStyle>
          <a:p>
            <a:r>
              <a:rPr lang="fr-FR" dirty="0"/>
              <a:t>Cliquez et modifiez le titre</a:t>
            </a:r>
          </a:p>
        </p:txBody>
      </p:sp>
      <p:sp>
        <p:nvSpPr>
          <p:cNvPr id="3" name="Espace réservé du texte 2"/>
          <p:cNvSpPr>
            <a:spLocks noGrp="1"/>
          </p:cNvSpPr>
          <p:nvPr>
            <p:ph type="body" idx="1" hasCustomPrompt="1"/>
          </p:nvPr>
        </p:nvSpPr>
        <p:spPr>
          <a:xfrm>
            <a:off x="0" y="1230368"/>
            <a:ext cx="9144000" cy="331021"/>
          </a:xfrm>
        </p:spPr>
        <p:txBody>
          <a:bodyPr anchor="b">
            <a:normAutofit/>
          </a:bodyPr>
          <a:lstStyle>
            <a:lvl1pPr marL="0" indent="0" algn="ctr">
              <a:buNone/>
              <a:defRPr sz="1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Bureau d’études GO PUB CONSEIL</a:t>
            </a:r>
          </a:p>
        </p:txBody>
      </p:sp>
      <p:sp>
        <p:nvSpPr>
          <p:cNvPr id="4" name="Espace réservé de la date 3"/>
          <p:cNvSpPr>
            <a:spLocks noGrp="1"/>
          </p:cNvSpPr>
          <p:nvPr>
            <p:ph type="dt" sz="half" idx="10"/>
          </p:nvPr>
        </p:nvSpPr>
        <p:spPr/>
        <p:txBody>
          <a:bodyPr/>
          <a:lstStyle/>
          <a:p>
            <a:r>
              <a:rPr lang="fr-FR"/>
              <a:t>Tous droits réservés GO PUB - Document confidentiel </a:t>
            </a:r>
          </a:p>
        </p:txBody>
      </p:sp>
      <p:sp>
        <p:nvSpPr>
          <p:cNvPr id="5" name="Espace réservé du pied de page 4"/>
          <p:cNvSpPr>
            <a:spLocks noGrp="1"/>
          </p:cNvSpPr>
          <p:nvPr>
            <p:ph type="ftr" sz="quarter" idx="11"/>
          </p:nvPr>
        </p:nvSpPr>
        <p:spPr>
          <a:xfrm>
            <a:off x="3124200" y="4767264"/>
            <a:ext cx="2895600" cy="273844"/>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0163085A-C9A4-504D-85D8-40262E245035}" type="slidenum">
              <a:rPr lang="fr-FR" smtClean="0"/>
              <a:t>‹N°›</a:t>
            </a:fld>
            <a:endParaRPr lang="fr-FR"/>
          </a:p>
        </p:txBody>
      </p:sp>
      <p:sp>
        <p:nvSpPr>
          <p:cNvPr id="8" name="Espace réservé pour une image  7"/>
          <p:cNvSpPr>
            <a:spLocks noGrp="1"/>
          </p:cNvSpPr>
          <p:nvPr>
            <p:ph type="pic" sz="quarter" idx="13"/>
          </p:nvPr>
        </p:nvSpPr>
        <p:spPr>
          <a:xfrm>
            <a:off x="0" y="2249488"/>
            <a:ext cx="9144000" cy="2892425"/>
          </a:xfrm>
        </p:spPr>
        <p:txBody>
          <a:bodyPr/>
          <a:lstStyle/>
          <a:p>
            <a:endParaRPr lang="fr-FR"/>
          </a:p>
        </p:txBody>
      </p:sp>
      <p:sp>
        <p:nvSpPr>
          <p:cNvPr id="9" name="Rectangle 8"/>
          <p:cNvSpPr/>
          <p:nvPr userDrawn="1"/>
        </p:nvSpPr>
        <p:spPr>
          <a:xfrm>
            <a:off x="-222921" y="1817241"/>
            <a:ext cx="9423495" cy="4322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space réservé du texte 10"/>
          <p:cNvSpPr>
            <a:spLocks noGrp="1"/>
          </p:cNvSpPr>
          <p:nvPr>
            <p:ph type="body" sz="quarter" idx="14"/>
          </p:nvPr>
        </p:nvSpPr>
        <p:spPr>
          <a:xfrm>
            <a:off x="0" y="1817688"/>
            <a:ext cx="9144000" cy="431800"/>
          </a:xfrm>
        </p:spPr>
        <p:txBody>
          <a:bodyPr/>
          <a:lstStyle>
            <a:lvl1pPr algn="ctr">
              <a:defRPr/>
            </a:lvl1pPr>
            <a:lvl2pPr algn="ctr">
              <a:defRPr/>
            </a:lvl2pPr>
            <a:lvl3pPr algn="ctr">
              <a:defRPr/>
            </a:lvl3pPr>
            <a:lvl4pPr algn="ctr">
              <a:defRPr/>
            </a:lvl4pPr>
            <a:lvl5pPr algn="ct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62917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0" y="4969900"/>
            <a:ext cx="2133600" cy="171452"/>
          </a:xfrm>
        </p:spPr>
        <p:txBody>
          <a:bodyPr/>
          <a:lstStyle/>
          <a:p>
            <a:r>
              <a:rPr lang="fr-FR"/>
              <a:t>Tous droits réservés GO PUB - Document confidentiel </a:t>
            </a:r>
            <a:endParaRPr lang="fr-FR" dirty="0"/>
          </a:p>
        </p:txBody>
      </p:sp>
      <p:sp>
        <p:nvSpPr>
          <p:cNvPr id="4" name="Espace réservé du numéro de diapositive 3"/>
          <p:cNvSpPr>
            <a:spLocks noGrp="1"/>
          </p:cNvSpPr>
          <p:nvPr>
            <p:ph type="sldNum" sz="quarter" idx="12"/>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r>
              <a:rPr lang="fr-FR" dirty="0"/>
              <a:t>Réunion de démarrage – 22 Juin 2019 </a:t>
            </a:r>
          </a:p>
        </p:txBody>
      </p:sp>
    </p:spTree>
    <p:extLst>
      <p:ext uri="{BB962C8B-B14F-4D97-AF65-F5344CB8AC3E}">
        <p14:creationId xmlns:p14="http://schemas.microsoft.com/office/powerpoint/2010/main" val="2949530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6671BF6-F66D-8E42-B352-065B1BBD347F}" type="datetime1">
              <a:rPr lang="fr-FR" smtClean="0"/>
              <a:t>23/04/2021</a:t>
            </a:fld>
            <a:endParaRPr lang="fr-FR"/>
          </a:p>
        </p:txBody>
      </p:sp>
      <p:sp>
        <p:nvSpPr>
          <p:cNvPr id="3" name="Espace réservé du pied de page 2"/>
          <p:cNvSpPr>
            <a:spLocks noGrp="1"/>
          </p:cNvSpPr>
          <p:nvPr>
            <p:ph type="ftr" sz="quarter" idx="11"/>
          </p:nvPr>
        </p:nvSpPr>
        <p:spPr>
          <a:xfrm>
            <a:off x="3124200" y="4767264"/>
            <a:ext cx="2895600" cy="273844"/>
          </a:xfrm>
          <a:prstGeom prst="rect">
            <a:avLst/>
          </a:prstGeom>
        </p:spPr>
        <p:txBody>
          <a:bodyPr/>
          <a:lstStyle/>
          <a:p>
            <a:r>
              <a:rPr lang="fr-FR"/>
              <a:t>Tous droits réservés GO PUB - Document confidentiel</a:t>
            </a:r>
          </a:p>
        </p:txBody>
      </p:sp>
      <p:sp>
        <p:nvSpPr>
          <p:cNvPr id="4" name="Espace réservé du numéro de diapositive 3"/>
          <p:cNvSpPr>
            <a:spLocks noGrp="1"/>
          </p:cNvSpPr>
          <p:nvPr>
            <p:ph type="sldNum" sz="quarter" idx="12"/>
          </p:nvPr>
        </p:nvSpPr>
        <p:spPr/>
        <p:txBody>
          <a:bodyPr/>
          <a:lstStyle/>
          <a:p>
            <a:fld id="{0163085A-C9A4-504D-85D8-40262E245035}" type="slidenum">
              <a:rPr lang="fr-FR" smtClean="0"/>
              <a:t>‹N°›</a:t>
            </a:fld>
            <a:endParaRPr lang="fr-FR"/>
          </a:p>
        </p:txBody>
      </p:sp>
    </p:spTree>
    <p:extLst>
      <p:ext uri="{BB962C8B-B14F-4D97-AF65-F5344CB8AC3E}">
        <p14:creationId xmlns:p14="http://schemas.microsoft.com/office/powerpoint/2010/main" val="245656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a:prstGeom prst="rect">
            <a:avLst/>
          </a:prstGeom>
        </p:spPr>
        <p:txBody>
          <a:bodyPr/>
          <a:lstStyle/>
          <a:p>
            <a:r>
              <a:rPr lang="fr-FR"/>
              <a:t>Cliquez et modifiez le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r>
              <a:rPr lang="fr-FR"/>
              <a:t>Tous droits réservés GO PUB - Document confidentiel </a:t>
            </a:r>
          </a:p>
        </p:txBody>
      </p:sp>
      <p:sp>
        <p:nvSpPr>
          <p:cNvPr id="6" name="Espace réservé du numéro de diapositive 5"/>
          <p:cNvSpPr>
            <a:spLocks noGrp="1"/>
          </p:cNvSpPr>
          <p:nvPr>
            <p:ph type="sldNum" sz="quarter" idx="12"/>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r>
              <a:rPr lang="fr-FR" dirty="0"/>
              <a:t>Réunion de démarrage – 22 Juin 2019 </a:t>
            </a:r>
          </a:p>
          <a:p>
            <a:endParaRPr lang="fr-FR" dirty="0"/>
          </a:p>
        </p:txBody>
      </p:sp>
      <p:sp>
        <p:nvSpPr>
          <p:cNvPr id="7" name="Espace réservé du titre 1"/>
          <p:cNvSpPr txBox="1">
            <a:spLocks/>
          </p:cNvSpPr>
          <p:nvPr userDrawn="1"/>
        </p:nvSpPr>
        <p:spPr>
          <a:xfrm>
            <a:off x="1645263" y="256709"/>
            <a:ext cx="2876379" cy="3985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1400" kern="1200">
                <a:solidFill>
                  <a:schemeClr val="tx2"/>
                </a:solidFill>
                <a:latin typeface="Ryman Eco"/>
                <a:ea typeface="+mj-ea"/>
                <a:cs typeface="Ryman Eco"/>
              </a:defRPr>
            </a:lvl1pPr>
          </a:lstStyle>
          <a:p>
            <a:r>
              <a:rPr lang="fr-FR"/>
              <a:t>Cliquez et modifiez le titre</a:t>
            </a:r>
            <a:endParaRPr lang="fr-FR" dirty="0"/>
          </a:p>
        </p:txBody>
      </p:sp>
      <p:sp>
        <p:nvSpPr>
          <p:cNvPr id="8" name="Rectangle 7"/>
          <p:cNvSpPr/>
          <p:nvPr userDrawn="1"/>
        </p:nvSpPr>
        <p:spPr>
          <a:xfrm>
            <a:off x="-229675" y="162135"/>
            <a:ext cx="803868" cy="4931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userDrawn="1"/>
        </p:nvSpPr>
        <p:spPr>
          <a:xfrm>
            <a:off x="147614" y="193656"/>
            <a:ext cx="1355791" cy="398577"/>
          </a:xfrm>
          <a:prstGeom prst="rect">
            <a:avLst/>
          </a:prstGeom>
          <a:solidFill>
            <a:srgbClr val="FFFFFF"/>
          </a:solidFill>
        </p:spPr>
        <p:txBody>
          <a:bodyPr/>
          <a:lstStyle>
            <a:lvl1pPr algn="ctr" defTabSz="457200" rtl="0" eaLnBrk="1" latinLnBrk="0" hangingPunct="1">
              <a:spcBef>
                <a:spcPct val="0"/>
              </a:spcBef>
              <a:buNone/>
              <a:defRPr sz="1400" kern="1200">
                <a:solidFill>
                  <a:schemeClr val="tx1"/>
                </a:solidFill>
                <a:latin typeface="Ryman Eco"/>
                <a:ea typeface="+mj-ea"/>
                <a:cs typeface="Ryman Eco"/>
              </a:defRPr>
            </a:lvl1pPr>
          </a:lstStyle>
          <a:p>
            <a:r>
              <a:rPr lang="fr-FR" sz="1200" dirty="0">
                <a:solidFill>
                  <a:schemeClr val="bg2"/>
                </a:solidFill>
                <a:latin typeface="Ryman Eco"/>
                <a:cs typeface="Ryman Eco"/>
              </a:rPr>
              <a:t>Cliquez et modifiez le titre</a:t>
            </a:r>
          </a:p>
        </p:txBody>
      </p:sp>
    </p:spTree>
    <p:extLst>
      <p:ext uri="{BB962C8B-B14F-4D97-AF65-F5344CB8AC3E}">
        <p14:creationId xmlns:p14="http://schemas.microsoft.com/office/powerpoint/2010/main" val="427774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645263" y="256709"/>
            <a:ext cx="2876379" cy="398577"/>
          </a:xfrm>
          <a:prstGeom prst="rect">
            <a:avLst/>
          </a:prstGeom>
        </p:spPr>
        <p:txBody>
          <a:bodyPr/>
          <a:lstStyle/>
          <a:p>
            <a:r>
              <a:rPr lang="fr-FR" dirty="0"/>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Tous droits réservés GO PUB - Document confidentiel </a:t>
            </a:r>
          </a:p>
        </p:txBody>
      </p:sp>
      <p:sp>
        <p:nvSpPr>
          <p:cNvPr id="6" name="Espace réservé du numéro de diapositive 5"/>
          <p:cNvSpPr>
            <a:spLocks noGrp="1"/>
          </p:cNvSpPr>
          <p:nvPr>
            <p:ph type="sldNum" sz="quarter" idx="12"/>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r>
              <a:rPr lang="fr-FR" dirty="0"/>
              <a:t>Réunion de démarrage – 22 Juin 2019 </a:t>
            </a:r>
          </a:p>
        </p:txBody>
      </p:sp>
      <p:sp>
        <p:nvSpPr>
          <p:cNvPr id="7" name="Rectangle 6"/>
          <p:cNvSpPr/>
          <p:nvPr userDrawn="1"/>
        </p:nvSpPr>
        <p:spPr>
          <a:xfrm>
            <a:off x="-229675" y="173391"/>
            <a:ext cx="803868" cy="4931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Titre 1"/>
          <p:cNvSpPr txBox="1">
            <a:spLocks/>
          </p:cNvSpPr>
          <p:nvPr userDrawn="1"/>
        </p:nvSpPr>
        <p:spPr>
          <a:xfrm>
            <a:off x="147614" y="204912"/>
            <a:ext cx="1355791" cy="398577"/>
          </a:xfrm>
          <a:prstGeom prst="rect">
            <a:avLst/>
          </a:prstGeom>
          <a:solidFill>
            <a:srgbClr val="FFFFFF"/>
          </a:solidFill>
        </p:spPr>
        <p:txBody>
          <a:bodyPr/>
          <a:lstStyle>
            <a:lvl1pPr algn="ctr" defTabSz="457200" rtl="0" eaLnBrk="1" latinLnBrk="0" hangingPunct="1">
              <a:spcBef>
                <a:spcPct val="0"/>
              </a:spcBef>
              <a:buNone/>
              <a:defRPr sz="1400" kern="1200">
                <a:solidFill>
                  <a:schemeClr val="tx1"/>
                </a:solidFill>
                <a:latin typeface="Ryman Eco"/>
                <a:ea typeface="+mj-ea"/>
                <a:cs typeface="Ryman Eco"/>
              </a:defRPr>
            </a:lvl1pPr>
          </a:lstStyle>
          <a:p>
            <a:r>
              <a:rPr lang="fr-FR" sz="1200" dirty="0">
                <a:solidFill>
                  <a:schemeClr val="bg2"/>
                </a:solidFill>
                <a:latin typeface="Ryman Eco"/>
                <a:cs typeface="Ryman Eco"/>
              </a:rPr>
              <a:t>Cliquez et modifiez le titre</a:t>
            </a:r>
          </a:p>
        </p:txBody>
      </p:sp>
    </p:spTree>
    <p:extLst>
      <p:ext uri="{BB962C8B-B14F-4D97-AF65-F5344CB8AC3E}">
        <p14:creationId xmlns:p14="http://schemas.microsoft.com/office/powerpoint/2010/main" val="355369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t>Tous droits réservés GO PUB - Document confidentiel </a:t>
            </a:r>
          </a:p>
        </p:txBody>
      </p:sp>
      <p:sp>
        <p:nvSpPr>
          <p:cNvPr id="7" name="Espace réservé du numéro de diapositive 6"/>
          <p:cNvSpPr>
            <a:spLocks noGrp="1"/>
          </p:cNvSpPr>
          <p:nvPr>
            <p:ph type="sldNum" sz="quarter" idx="12"/>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r>
              <a:rPr lang="fr-FR" dirty="0"/>
              <a:t>Réunion de démarrage – 22 Juin 2019 </a:t>
            </a:r>
          </a:p>
        </p:txBody>
      </p:sp>
      <p:sp>
        <p:nvSpPr>
          <p:cNvPr id="9" name="Espace réservé du texte 8"/>
          <p:cNvSpPr>
            <a:spLocks noGrp="1"/>
          </p:cNvSpPr>
          <p:nvPr>
            <p:ph type="body" sz="quarter" idx="13" hasCustomPrompt="1"/>
          </p:nvPr>
        </p:nvSpPr>
        <p:spPr>
          <a:xfrm>
            <a:off x="457200" y="912813"/>
            <a:ext cx="4038600" cy="287337"/>
          </a:xfrm>
          <a:solidFill>
            <a:schemeClr val="tx2"/>
          </a:solidFill>
          <a:ln>
            <a:noFill/>
          </a:ln>
        </p:spPr>
        <p:txBody>
          <a:bodyPr/>
          <a:lstStyle>
            <a:lvl1pPr marL="0" indent="0">
              <a:buNone/>
              <a:defRPr>
                <a:solidFill>
                  <a:schemeClr val="bg1"/>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12"/>
          <p:cNvSpPr>
            <a:spLocks noGrp="1"/>
          </p:cNvSpPr>
          <p:nvPr>
            <p:ph type="body" sz="quarter" idx="14" hasCustomPrompt="1"/>
          </p:nvPr>
        </p:nvSpPr>
        <p:spPr>
          <a:xfrm>
            <a:off x="4648201" y="912813"/>
            <a:ext cx="4038600" cy="287337"/>
          </a:xfrm>
          <a:solidFill>
            <a:schemeClr val="tx1"/>
          </a:solidFill>
        </p:spPr>
        <p:txBody>
          <a:bodyPr/>
          <a:lstStyle>
            <a:lvl1pPr marL="0" indent="0">
              <a:buNone/>
              <a:defRPr>
                <a:solidFill>
                  <a:srgbClr val="FFFFFF"/>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Espace réservé du titre 1"/>
          <p:cNvSpPr>
            <a:spLocks noGrp="1"/>
          </p:cNvSpPr>
          <p:nvPr>
            <p:ph type="title"/>
          </p:nvPr>
        </p:nvSpPr>
        <p:spPr>
          <a:xfrm>
            <a:off x="1645263" y="256709"/>
            <a:ext cx="2876379" cy="398577"/>
          </a:xfrm>
          <a:prstGeom prst="rect">
            <a:avLst/>
          </a:prstGeom>
        </p:spPr>
        <p:txBody>
          <a:bodyPr vert="horz" lIns="91440" tIns="45720" rIns="91440" bIns="45720" rtlCol="0" anchor="ctr">
            <a:noAutofit/>
          </a:bodyPr>
          <a:lstStyle/>
          <a:p>
            <a:r>
              <a:rPr lang="fr-FR" dirty="0"/>
              <a:t>Cliquez et modifiez le titre</a:t>
            </a:r>
          </a:p>
        </p:txBody>
      </p:sp>
      <p:sp>
        <p:nvSpPr>
          <p:cNvPr id="15" name="Rectangle 14"/>
          <p:cNvSpPr/>
          <p:nvPr userDrawn="1"/>
        </p:nvSpPr>
        <p:spPr>
          <a:xfrm>
            <a:off x="-229675" y="162135"/>
            <a:ext cx="803868" cy="4931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Titre 1"/>
          <p:cNvSpPr txBox="1">
            <a:spLocks/>
          </p:cNvSpPr>
          <p:nvPr userDrawn="1"/>
        </p:nvSpPr>
        <p:spPr>
          <a:xfrm>
            <a:off x="147614" y="193656"/>
            <a:ext cx="1355791" cy="398577"/>
          </a:xfrm>
          <a:prstGeom prst="rect">
            <a:avLst/>
          </a:prstGeom>
          <a:solidFill>
            <a:srgbClr val="FFFFFF"/>
          </a:solidFill>
        </p:spPr>
        <p:txBody>
          <a:bodyPr/>
          <a:lstStyle>
            <a:lvl1pPr algn="ctr" defTabSz="457200" rtl="0" eaLnBrk="1" latinLnBrk="0" hangingPunct="1">
              <a:spcBef>
                <a:spcPct val="0"/>
              </a:spcBef>
              <a:buNone/>
              <a:defRPr sz="1400" kern="1200">
                <a:solidFill>
                  <a:schemeClr val="tx1"/>
                </a:solidFill>
                <a:latin typeface="Ryman Eco"/>
                <a:ea typeface="+mj-ea"/>
                <a:cs typeface="Ryman Eco"/>
              </a:defRPr>
            </a:lvl1pPr>
          </a:lstStyle>
          <a:p>
            <a:r>
              <a:rPr lang="fr-FR" sz="1200" dirty="0">
                <a:solidFill>
                  <a:schemeClr val="bg2"/>
                </a:solidFill>
                <a:latin typeface="Ryman Eco"/>
                <a:cs typeface="Ryman Eco"/>
              </a:rPr>
              <a:t>Cliquez et modifiez le titre</a:t>
            </a:r>
          </a:p>
        </p:txBody>
      </p:sp>
    </p:spTree>
    <p:extLst>
      <p:ext uri="{BB962C8B-B14F-4D97-AF65-F5344CB8AC3E}">
        <p14:creationId xmlns:p14="http://schemas.microsoft.com/office/powerpoint/2010/main" val="132060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8" name="Rectangle 7"/>
          <p:cNvSpPr/>
          <p:nvPr userDrawn="1"/>
        </p:nvSpPr>
        <p:spPr>
          <a:xfrm>
            <a:off x="4862248" y="0"/>
            <a:ext cx="4296303" cy="5141352"/>
          </a:xfrm>
          <a:prstGeom prst="rect">
            <a:avLst/>
          </a:prstGeom>
          <a:solidFill>
            <a:srgbClr val="CDDAD7"/>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1128117" y="2767578"/>
            <a:ext cx="2364420" cy="360239"/>
          </a:xfrm>
          <a:prstGeom prst="rect">
            <a:avLst/>
          </a:prstGeom>
        </p:spPr>
        <p:txBody>
          <a:bodyPr anchor="b"/>
          <a:lstStyle>
            <a:lvl1pPr algn="l">
              <a:defRPr sz="1400" b="1"/>
            </a:lvl1pPr>
          </a:lstStyle>
          <a:p>
            <a:r>
              <a:rPr lang="fr-FR" dirty="0"/>
              <a:t>Cliquez et modifiez le titre</a:t>
            </a:r>
          </a:p>
        </p:txBody>
      </p:sp>
      <p:sp>
        <p:nvSpPr>
          <p:cNvPr id="3" name="Espace réservé du contenu 2"/>
          <p:cNvSpPr>
            <a:spLocks noGrp="1"/>
          </p:cNvSpPr>
          <p:nvPr>
            <p:ph idx="1"/>
          </p:nvPr>
        </p:nvSpPr>
        <p:spPr>
          <a:xfrm>
            <a:off x="5255540" y="204788"/>
            <a:ext cx="343125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1128117" y="3300459"/>
            <a:ext cx="3627540" cy="14600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r>
              <a:rPr lang="fr-FR"/>
              <a:t>Tous droits réservés GO PUB - Document confidentiel </a:t>
            </a:r>
          </a:p>
        </p:txBody>
      </p:sp>
      <p:sp>
        <p:nvSpPr>
          <p:cNvPr id="6" name="Espace réservé du pied de page 5"/>
          <p:cNvSpPr>
            <a:spLocks noGrp="1"/>
          </p:cNvSpPr>
          <p:nvPr>
            <p:ph type="ftr" sz="quarter" idx="11"/>
          </p:nvPr>
        </p:nvSpPr>
        <p:spPr>
          <a:xfrm>
            <a:off x="3124200" y="4767264"/>
            <a:ext cx="2895600" cy="273844"/>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lvl1pPr>
              <a:defRPr>
                <a:solidFill>
                  <a:schemeClr val="bg1"/>
                </a:solidFill>
              </a:defRPr>
            </a:lvl1pPr>
          </a:lstStyle>
          <a:p>
            <a:r>
              <a:rPr lang="fr-FR" dirty="0"/>
              <a:t>Réunion de démarrage – 22 Juin 2019 </a:t>
            </a:r>
            <a:fld id="{0163085A-C9A4-504D-85D8-40262E245035}" type="slidenum">
              <a:rPr lang="fr-FR" smtClean="0"/>
              <a:pPr/>
              <a:t>‹N°›</a:t>
            </a:fld>
            <a:endParaRPr lang="fr-FR" dirty="0"/>
          </a:p>
        </p:txBody>
      </p:sp>
      <p:sp>
        <p:nvSpPr>
          <p:cNvPr id="10" name="Espace réservé pour une image  9"/>
          <p:cNvSpPr>
            <a:spLocks noGrp="1"/>
          </p:cNvSpPr>
          <p:nvPr>
            <p:ph type="pic" sz="quarter" idx="13"/>
          </p:nvPr>
        </p:nvSpPr>
        <p:spPr>
          <a:xfrm>
            <a:off x="0" y="0"/>
            <a:ext cx="4862513" cy="2528888"/>
          </a:xfrm>
        </p:spPr>
        <p:txBody>
          <a:bodyPr/>
          <a:lstStyle/>
          <a:p>
            <a:endParaRPr lang="fr-FR" dirty="0"/>
          </a:p>
        </p:txBody>
      </p:sp>
      <p:sp>
        <p:nvSpPr>
          <p:cNvPr id="11" name="Rectangle 10"/>
          <p:cNvSpPr/>
          <p:nvPr userDrawn="1"/>
        </p:nvSpPr>
        <p:spPr>
          <a:xfrm>
            <a:off x="-480992" y="2697719"/>
            <a:ext cx="803868" cy="4931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itre 1"/>
          <p:cNvSpPr txBox="1">
            <a:spLocks/>
          </p:cNvSpPr>
          <p:nvPr userDrawn="1"/>
        </p:nvSpPr>
        <p:spPr>
          <a:xfrm>
            <a:off x="-103703" y="2729240"/>
            <a:ext cx="1355791" cy="398577"/>
          </a:xfrm>
          <a:prstGeom prst="rect">
            <a:avLst/>
          </a:prstGeom>
          <a:solidFill>
            <a:srgbClr val="FFFFFF"/>
          </a:solidFill>
        </p:spPr>
        <p:txBody>
          <a:bodyPr/>
          <a:lstStyle>
            <a:lvl1pPr algn="ctr" defTabSz="457200" rtl="0" eaLnBrk="1" latinLnBrk="0" hangingPunct="1">
              <a:spcBef>
                <a:spcPct val="0"/>
              </a:spcBef>
              <a:buNone/>
              <a:defRPr sz="1400" kern="1200">
                <a:solidFill>
                  <a:schemeClr val="tx1"/>
                </a:solidFill>
                <a:latin typeface="Ryman Eco"/>
                <a:ea typeface="+mj-ea"/>
                <a:cs typeface="Ryman Eco"/>
              </a:defRPr>
            </a:lvl1pPr>
          </a:lstStyle>
          <a:p>
            <a:r>
              <a:rPr lang="fr-FR" sz="1200" dirty="0">
                <a:solidFill>
                  <a:schemeClr val="bg2"/>
                </a:solidFill>
                <a:latin typeface="Ryman Eco"/>
                <a:cs typeface="Ryman Eco"/>
              </a:rPr>
              <a:t>Cliquez et modifiez le titre</a:t>
            </a:r>
          </a:p>
        </p:txBody>
      </p:sp>
    </p:spTree>
    <p:extLst>
      <p:ext uri="{BB962C8B-B14F-4D97-AF65-F5344CB8AC3E}">
        <p14:creationId xmlns:p14="http://schemas.microsoft.com/office/powerpoint/2010/main" val="240315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u avec légende">
    <p:spTree>
      <p:nvGrpSpPr>
        <p:cNvPr id="1" name=""/>
        <p:cNvGrpSpPr/>
        <p:nvPr/>
      </p:nvGrpSpPr>
      <p:grpSpPr>
        <a:xfrm>
          <a:off x="0" y="0"/>
          <a:ext cx="0" cy="0"/>
          <a:chOff x="0" y="0"/>
          <a:chExt cx="0" cy="0"/>
        </a:xfrm>
      </p:grpSpPr>
      <p:sp>
        <p:nvSpPr>
          <p:cNvPr id="10" name="Espace réservé pour une image  9"/>
          <p:cNvSpPr>
            <a:spLocks noGrp="1"/>
          </p:cNvSpPr>
          <p:nvPr>
            <p:ph type="pic" sz="quarter" idx="13"/>
          </p:nvPr>
        </p:nvSpPr>
        <p:spPr>
          <a:xfrm>
            <a:off x="5539259" y="0"/>
            <a:ext cx="3604741" cy="5143500"/>
          </a:xfrm>
        </p:spPr>
        <p:txBody>
          <a:bodyPr/>
          <a:lstStyle/>
          <a:p>
            <a:endParaRPr lang="fr-FR" dirty="0"/>
          </a:p>
        </p:txBody>
      </p:sp>
      <p:sp>
        <p:nvSpPr>
          <p:cNvPr id="2" name="Titre 1"/>
          <p:cNvSpPr>
            <a:spLocks noGrp="1"/>
          </p:cNvSpPr>
          <p:nvPr>
            <p:ph type="title"/>
          </p:nvPr>
        </p:nvSpPr>
        <p:spPr>
          <a:xfrm>
            <a:off x="1220698" y="310813"/>
            <a:ext cx="2364420" cy="360239"/>
          </a:xfrm>
          <a:prstGeom prst="rect">
            <a:avLst/>
          </a:prstGeom>
        </p:spPr>
        <p:txBody>
          <a:bodyPr anchor="b"/>
          <a:lstStyle>
            <a:lvl1pPr algn="l">
              <a:defRPr sz="1400" b="1"/>
            </a:lvl1pPr>
          </a:lstStyle>
          <a:p>
            <a:r>
              <a:rPr lang="fr-FR" dirty="0"/>
              <a:t>Cliquez et modifiez le titre</a:t>
            </a:r>
          </a:p>
        </p:txBody>
      </p:sp>
      <p:sp>
        <p:nvSpPr>
          <p:cNvPr id="4" name="Espace réservé du texte 3"/>
          <p:cNvSpPr>
            <a:spLocks noGrp="1"/>
          </p:cNvSpPr>
          <p:nvPr>
            <p:ph type="body" sz="half" idx="2"/>
          </p:nvPr>
        </p:nvSpPr>
        <p:spPr>
          <a:xfrm>
            <a:off x="526905" y="1152197"/>
            <a:ext cx="4330080" cy="37050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r>
              <a:rPr lang="fr-FR"/>
              <a:t>Tous droits réservés GO PUB - Document confidentiel </a:t>
            </a:r>
          </a:p>
        </p:txBody>
      </p:sp>
      <p:sp>
        <p:nvSpPr>
          <p:cNvPr id="7" name="Espace réservé du numéro de diapositive 6"/>
          <p:cNvSpPr>
            <a:spLocks noGrp="1"/>
          </p:cNvSpPr>
          <p:nvPr>
            <p:ph type="sldNum" sz="quarter" idx="12"/>
          </p:nvPr>
        </p:nvSpPr>
        <p:spPr/>
        <p:txBody>
          <a:bodyPr/>
          <a:lstStyle/>
          <a:p>
            <a:r>
              <a:rPr lang="fr-FR" dirty="0"/>
              <a:t>Réunion de démarrage – 22 Juin 2019 </a:t>
            </a:r>
          </a:p>
        </p:txBody>
      </p:sp>
      <p:sp>
        <p:nvSpPr>
          <p:cNvPr id="11" name="Rectangle 10"/>
          <p:cNvSpPr/>
          <p:nvPr userDrawn="1"/>
        </p:nvSpPr>
        <p:spPr>
          <a:xfrm>
            <a:off x="-163498" y="231947"/>
            <a:ext cx="803868" cy="4931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itre 1"/>
          <p:cNvSpPr txBox="1">
            <a:spLocks/>
          </p:cNvSpPr>
          <p:nvPr userDrawn="1"/>
        </p:nvSpPr>
        <p:spPr>
          <a:xfrm>
            <a:off x="159754" y="272475"/>
            <a:ext cx="968363" cy="398577"/>
          </a:xfrm>
          <a:prstGeom prst="rect">
            <a:avLst/>
          </a:prstGeom>
          <a:solidFill>
            <a:srgbClr val="FFFFFF"/>
          </a:solidFill>
        </p:spPr>
        <p:txBody>
          <a:bodyPr/>
          <a:lstStyle>
            <a:lvl1pPr algn="ctr" defTabSz="457200" rtl="0" eaLnBrk="1" latinLnBrk="0" hangingPunct="1">
              <a:spcBef>
                <a:spcPct val="0"/>
              </a:spcBef>
              <a:buNone/>
              <a:defRPr sz="1400" kern="1200">
                <a:solidFill>
                  <a:schemeClr val="tx1"/>
                </a:solidFill>
                <a:latin typeface="Ryman Eco"/>
                <a:ea typeface="+mj-ea"/>
                <a:cs typeface="Ryman Eco"/>
              </a:defRPr>
            </a:lvl1pPr>
          </a:lstStyle>
          <a:p>
            <a:r>
              <a:rPr lang="fr-FR" sz="1200" dirty="0">
                <a:solidFill>
                  <a:schemeClr val="bg2"/>
                </a:solidFill>
                <a:latin typeface="Ryman Eco"/>
                <a:cs typeface="Ryman Eco"/>
              </a:rPr>
              <a:t>Cliquez et modifiez le titre</a:t>
            </a:r>
          </a:p>
        </p:txBody>
      </p:sp>
    </p:spTree>
    <p:extLst>
      <p:ext uri="{BB962C8B-B14F-4D97-AF65-F5344CB8AC3E}">
        <p14:creationId xmlns:p14="http://schemas.microsoft.com/office/powerpoint/2010/main" val="423124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sp>
        <p:nvSpPr>
          <p:cNvPr id="8" name="Rectangle 7"/>
          <p:cNvSpPr/>
          <p:nvPr userDrawn="1"/>
        </p:nvSpPr>
        <p:spPr>
          <a:xfrm>
            <a:off x="4862248" y="0"/>
            <a:ext cx="4296303" cy="5141352"/>
          </a:xfrm>
          <a:prstGeom prst="rect">
            <a:avLst/>
          </a:prstGeom>
          <a:solidFill>
            <a:srgbClr val="CDDAD7"/>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1597605" y="237624"/>
            <a:ext cx="2364420" cy="360239"/>
          </a:xfrm>
          <a:prstGeom prst="rect">
            <a:avLst/>
          </a:prstGeom>
        </p:spPr>
        <p:txBody>
          <a:bodyPr anchor="b"/>
          <a:lstStyle>
            <a:lvl1pPr algn="l">
              <a:defRPr sz="1400" b="1"/>
            </a:lvl1pPr>
          </a:lstStyle>
          <a:p>
            <a:r>
              <a:rPr lang="fr-FR" dirty="0"/>
              <a:t>Cliquez et modifiez le titre</a:t>
            </a:r>
          </a:p>
        </p:txBody>
      </p:sp>
      <p:sp>
        <p:nvSpPr>
          <p:cNvPr id="3" name="Espace réservé du contenu 2"/>
          <p:cNvSpPr>
            <a:spLocks noGrp="1"/>
          </p:cNvSpPr>
          <p:nvPr>
            <p:ph idx="1"/>
          </p:nvPr>
        </p:nvSpPr>
        <p:spPr>
          <a:xfrm>
            <a:off x="5255540" y="204788"/>
            <a:ext cx="343125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641743" y="996819"/>
            <a:ext cx="3627540" cy="14600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r>
              <a:rPr lang="fr-FR"/>
              <a:t>Tous droits réservés GO PUB - Document confidentiel </a:t>
            </a:r>
          </a:p>
        </p:txBody>
      </p:sp>
      <p:sp>
        <p:nvSpPr>
          <p:cNvPr id="6" name="Espace réservé du pied de page 5"/>
          <p:cNvSpPr>
            <a:spLocks noGrp="1"/>
          </p:cNvSpPr>
          <p:nvPr>
            <p:ph type="ftr" sz="quarter" idx="11"/>
          </p:nvPr>
        </p:nvSpPr>
        <p:spPr>
          <a:xfrm>
            <a:off x="3124200" y="4767264"/>
            <a:ext cx="2895600" cy="273844"/>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0163085A-C9A4-504D-85D8-40262E245035}" type="slidenum">
              <a:rPr lang="fr-FR" smtClean="0"/>
              <a:t>‹N°›</a:t>
            </a:fld>
            <a:endParaRPr lang="fr-FR"/>
          </a:p>
        </p:txBody>
      </p:sp>
      <p:sp>
        <p:nvSpPr>
          <p:cNvPr id="11" name="Rectangle 10"/>
          <p:cNvSpPr/>
          <p:nvPr userDrawn="1"/>
        </p:nvSpPr>
        <p:spPr>
          <a:xfrm>
            <a:off x="-224295" y="158758"/>
            <a:ext cx="803868" cy="4931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itre 1"/>
          <p:cNvSpPr txBox="1">
            <a:spLocks/>
          </p:cNvSpPr>
          <p:nvPr userDrawn="1"/>
        </p:nvSpPr>
        <p:spPr>
          <a:xfrm>
            <a:off x="241814" y="199286"/>
            <a:ext cx="1355791" cy="398577"/>
          </a:xfrm>
          <a:prstGeom prst="rect">
            <a:avLst/>
          </a:prstGeom>
          <a:solidFill>
            <a:srgbClr val="FFFFFF"/>
          </a:solidFill>
        </p:spPr>
        <p:txBody>
          <a:bodyPr/>
          <a:lstStyle>
            <a:lvl1pPr algn="ctr" defTabSz="457200" rtl="0" eaLnBrk="1" latinLnBrk="0" hangingPunct="1">
              <a:spcBef>
                <a:spcPct val="0"/>
              </a:spcBef>
              <a:buNone/>
              <a:defRPr sz="1400" kern="1200">
                <a:solidFill>
                  <a:schemeClr val="tx1"/>
                </a:solidFill>
                <a:latin typeface="Ryman Eco"/>
                <a:ea typeface="+mj-ea"/>
                <a:cs typeface="Ryman Eco"/>
              </a:defRPr>
            </a:lvl1pPr>
          </a:lstStyle>
          <a:p>
            <a:r>
              <a:rPr lang="fr-FR" sz="1200" dirty="0">
                <a:solidFill>
                  <a:schemeClr val="bg2"/>
                </a:solidFill>
                <a:latin typeface="Ryman Eco"/>
                <a:cs typeface="Ryman Eco"/>
              </a:rPr>
              <a:t>Cliquez et modifiez le titre</a:t>
            </a:r>
          </a:p>
        </p:txBody>
      </p:sp>
    </p:spTree>
    <p:extLst>
      <p:ext uri="{BB962C8B-B14F-4D97-AF65-F5344CB8AC3E}">
        <p14:creationId xmlns:p14="http://schemas.microsoft.com/office/powerpoint/2010/main" val="58143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Rectangle 8"/>
          <p:cNvSpPr/>
          <p:nvPr userDrawn="1"/>
        </p:nvSpPr>
        <p:spPr>
          <a:xfrm>
            <a:off x="7092954" y="0"/>
            <a:ext cx="2065597" cy="5141352"/>
          </a:xfrm>
          <a:prstGeom prst="rect">
            <a:avLst/>
          </a:prstGeom>
          <a:solidFill>
            <a:srgbClr val="CDDAD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e la date 2"/>
          <p:cNvSpPr>
            <a:spLocks noGrp="1"/>
          </p:cNvSpPr>
          <p:nvPr>
            <p:ph type="dt" sz="half" idx="10"/>
          </p:nvPr>
        </p:nvSpPr>
        <p:spPr/>
        <p:txBody>
          <a:bodyPr/>
          <a:lstStyle/>
          <a:p>
            <a:r>
              <a:rPr lang="fr-FR"/>
              <a:t>Tous droits réservés GO PUB - Document confidentiel </a:t>
            </a:r>
          </a:p>
        </p:txBody>
      </p:sp>
      <p:sp>
        <p:nvSpPr>
          <p:cNvPr id="5" name="Espace réservé du numéro de diapositive 4"/>
          <p:cNvSpPr>
            <a:spLocks noGrp="1"/>
          </p:cNvSpPr>
          <p:nvPr>
            <p:ph type="sldNum" sz="quarter" idx="12"/>
          </p:nvPr>
        </p:nvSpPr>
        <p:spPr>
          <a:xfrm>
            <a:off x="7010400" y="4974196"/>
            <a:ext cx="2133600" cy="169304"/>
          </a:xfrm>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solidFill>
                  <a:srgbClr val="FFFFFF"/>
                </a:solidFill>
              </a:defRPr>
            </a:lvl1pPr>
          </a:lstStyle>
          <a:p>
            <a:r>
              <a:rPr lang="fr-FR" dirty="0"/>
              <a:t>Réunion de démarrage – 22 Juin 2019 </a:t>
            </a:r>
          </a:p>
        </p:txBody>
      </p:sp>
      <p:sp>
        <p:nvSpPr>
          <p:cNvPr id="6" name="Espace réservé du titre 1"/>
          <p:cNvSpPr>
            <a:spLocks noGrp="1"/>
          </p:cNvSpPr>
          <p:nvPr>
            <p:ph type="title"/>
          </p:nvPr>
        </p:nvSpPr>
        <p:spPr>
          <a:xfrm>
            <a:off x="1645263" y="207166"/>
            <a:ext cx="2876379" cy="398577"/>
          </a:xfrm>
          <a:prstGeom prst="rect">
            <a:avLst/>
          </a:prstGeom>
        </p:spPr>
        <p:txBody>
          <a:bodyPr vert="horz" lIns="91440" tIns="45720" rIns="91440" bIns="45720" rtlCol="0" anchor="ctr">
            <a:noAutofit/>
          </a:bodyPr>
          <a:lstStyle/>
          <a:p>
            <a:r>
              <a:rPr lang="fr-FR" dirty="0"/>
              <a:t>Cliquez et modifiez le titre</a:t>
            </a:r>
          </a:p>
        </p:txBody>
      </p:sp>
      <p:sp>
        <p:nvSpPr>
          <p:cNvPr id="7" name="Rectangle 6"/>
          <p:cNvSpPr/>
          <p:nvPr userDrawn="1"/>
        </p:nvSpPr>
        <p:spPr>
          <a:xfrm>
            <a:off x="-229675" y="162135"/>
            <a:ext cx="803868" cy="4931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space réservé du texte 10"/>
          <p:cNvSpPr>
            <a:spLocks noGrp="1"/>
          </p:cNvSpPr>
          <p:nvPr>
            <p:ph type="body" sz="quarter" idx="13"/>
          </p:nvPr>
        </p:nvSpPr>
        <p:spPr>
          <a:xfrm>
            <a:off x="458788" y="817563"/>
            <a:ext cx="6478587" cy="4154487"/>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texte 12"/>
          <p:cNvSpPr>
            <a:spLocks noGrp="1"/>
          </p:cNvSpPr>
          <p:nvPr>
            <p:ph type="body" sz="quarter" idx="14"/>
          </p:nvPr>
        </p:nvSpPr>
        <p:spPr>
          <a:xfrm>
            <a:off x="296863" y="206375"/>
            <a:ext cx="1114425" cy="4000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88892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6" name="Espace réservé pour une image  5"/>
          <p:cNvSpPr>
            <a:spLocks noGrp="1"/>
          </p:cNvSpPr>
          <p:nvPr>
            <p:ph type="pic" sz="quarter" idx="13"/>
          </p:nvPr>
        </p:nvSpPr>
        <p:spPr>
          <a:xfrm>
            <a:off x="4957763" y="0"/>
            <a:ext cx="4235450" cy="5141913"/>
          </a:xfrm>
        </p:spPr>
        <p:txBody>
          <a:bodyPr/>
          <a:lstStyle/>
          <a:p>
            <a:endParaRPr lang="fr-FR"/>
          </a:p>
        </p:txBody>
      </p:sp>
      <p:sp>
        <p:nvSpPr>
          <p:cNvPr id="2" name="Espace réservé de la date 1"/>
          <p:cNvSpPr>
            <a:spLocks noGrp="1"/>
          </p:cNvSpPr>
          <p:nvPr>
            <p:ph type="dt" sz="half" idx="10"/>
          </p:nvPr>
        </p:nvSpPr>
        <p:spPr/>
        <p:txBody>
          <a:bodyPr/>
          <a:lstStyle/>
          <a:p>
            <a:r>
              <a:rPr lang="fr-FR"/>
              <a:t>Tous droits réservés GO PUB - Document confidentiel </a:t>
            </a:r>
          </a:p>
        </p:txBody>
      </p:sp>
      <p:sp>
        <p:nvSpPr>
          <p:cNvPr id="4" name="Espace réservé du numéro de diapositive 3"/>
          <p:cNvSpPr>
            <a:spLocks noGrp="1"/>
          </p:cNvSpPr>
          <p:nvPr>
            <p:ph type="sldNum" sz="quarter" idx="12"/>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r>
              <a:rPr lang="fr-FR" dirty="0"/>
              <a:t>Réunion de démarrage – 22 Juin 2019 </a:t>
            </a:r>
          </a:p>
        </p:txBody>
      </p:sp>
      <p:sp>
        <p:nvSpPr>
          <p:cNvPr id="7" name="Rectangle 6"/>
          <p:cNvSpPr/>
          <p:nvPr userDrawn="1"/>
        </p:nvSpPr>
        <p:spPr>
          <a:xfrm>
            <a:off x="3424884" y="648532"/>
            <a:ext cx="2688567" cy="2202306"/>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Titre 7"/>
          <p:cNvSpPr>
            <a:spLocks noGrp="1"/>
          </p:cNvSpPr>
          <p:nvPr>
            <p:ph type="title" hasCustomPrompt="1"/>
          </p:nvPr>
        </p:nvSpPr>
        <p:spPr>
          <a:xfrm>
            <a:off x="1796882" y="1199439"/>
            <a:ext cx="2458891" cy="1164999"/>
          </a:xfrm>
          <a:prstGeom prst="rect">
            <a:avLst/>
          </a:prstGeom>
          <a:solidFill>
            <a:srgbClr val="FFFFFF"/>
          </a:solidFill>
        </p:spPr>
        <p:txBody>
          <a:bodyPr vert="horz"/>
          <a:lstStyle>
            <a:lvl1pPr algn="r">
              <a:defRPr sz="2400">
                <a:solidFill>
                  <a:srgbClr val="000000"/>
                </a:solidFill>
              </a:defRPr>
            </a:lvl1pPr>
          </a:lstStyle>
          <a:p>
            <a:r>
              <a:rPr lang="fr-FR" dirty="0"/>
              <a:t>CLIQUEZ ET MODIFIEZ LE TITRE</a:t>
            </a:r>
          </a:p>
        </p:txBody>
      </p:sp>
      <p:sp>
        <p:nvSpPr>
          <p:cNvPr id="10" name="Espace réservé du texte 9"/>
          <p:cNvSpPr>
            <a:spLocks noGrp="1"/>
          </p:cNvSpPr>
          <p:nvPr>
            <p:ph type="body" sz="quarter" idx="14"/>
          </p:nvPr>
        </p:nvSpPr>
        <p:spPr>
          <a:xfrm>
            <a:off x="290513" y="2925763"/>
            <a:ext cx="3067050" cy="20462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60760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0" y="4972048"/>
            <a:ext cx="2133600" cy="171452"/>
          </a:xfrm>
          <a:prstGeom prst="rect">
            <a:avLst/>
          </a:prstGeom>
        </p:spPr>
        <p:txBody>
          <a:bodyPr vert="horz" lIns="91440" tIns="45720" rIns="91440" bIns="45720" rtlCol="0" anchor="ctr"/>
          <a:lstStyle>
            <a:lvl1pPr algn="l">
              <a:defRPr lang="fr-FR" sz="500" kern="1200" dirty="0" smtClean="0">
                <a:solidFill>
                  <a:schemeClr val="tx1"/>
                </a:solidFill>
                <a:latin typeface="Ryman Eco"/>
                <a:ea typeface="+mn-ea"/>
                <a:cs typeface="Ryman Eco"/>
              </a:defRPr>
            </a:lvl1pPr>
          </a:lstStyle>
          <a:p>
            <a:r>
              <a:rPr lang="fr-FR"/>
              <a:t>Tous droits réservés GO PUB - Document confidentiel </a:t>
            </a:r>
            <a:endParaRPr lang="fr-FR" dirty="0"/>
          </a:p>
        </p:txBody>
      </p:sp>
      <p:sp>
        <p:nvSpPr>
          <p:cNvPr id="6" name="Espace réservé du numéro de diapositive 5"/>
          <p:cNvSpPr>
            <a:spLocks noGrp="1"/>
          </p:cNvSpPr>
          <p:nvPr>
            <p:ph type="sldNum" sz="quarter" idx="4"/>
          </p:nvPr>
        </p:nvSpPr>
        <p:spPr>
          <a:xfrm>
            <a:off x="7010400" y="4972048"/>
            <a:ext cx="2133600" cy="169304"/>
          </a:xfrm>
          <a:prstGeom prst="rect">
            <a:avLst/>
          </a:prstGeom>
        </p:spPr>
        <p:txBody>
          <a:bodyPr vert="horz" lIns="91440" tIns="45720" rIns="91440" bIns="45720" rtlCol="0" anchor="ctr"/>
          <a:lstStyle>
            <a:lvl1pPr marL="0" algn="ctr" defTabSz="457200" rtl="0" eaLnBrk="1" latinLnBrk="0" hangingPunct="1">
              <a:defRPr lang="fr-FR" sz="500" kern="1200" smtClean="0">
                <a:solidFill>
                  <a:schemeClr val="tx1">
                    <a:tint val="75000"/>
                  </a:schemeClr>
                </a:solidFill>
                <a:latin typeface="Ryman Eco"/>
                <a:ea typeface="+mn-ea"/>
                <a:cs typeface="Ryman Eco"/>
              </a:defRPr>
            </a:lvl1pPr>
          </a:lstStyle>
          <a:p>
            <a:r>
              <a:rPr lang="fr-FR" dirty="0"/>
              <a:t>Réunion de démarrage – 22 Juin 2019 </a:t>
            </a:r>
          </a:p>
        </p:txBody>
      </p:sp>
    </p:spTree>
    <p:extLst>
      <p:ext uri="{BB962C8B-B14F-4D97-AF65-F5344CB8AC3E}">
        <p14:creationId xmlns:p14="http://schemas.microsoft.com/office/powerpoint/2010/main" val="1112838447"/>
      </p:ext>
    </p:extLst>
  </p:cSld>
  <p:clrMap bg1="lt1" tx1="dk1" bg2="lt2" tx2="dk2" accent1="accent1" accent2="accent2" accent3="accent3" accent4="accent4" accent5="accent5" accent6="accent6" hlink="hlink" folHlink="folHlink"/>
  <p:sldLayoutIdLst>
    <p:sldLayoutId id="2147483687" r:id="rId1"/>
    <p:sldLayoutId id="2147483685" r:id="rId2"/>
    <p:sldLayoutId id="2147483686" r:id="rId3"/>
    <p:sldLayoutId id="2147483688" r:id="rId4"/>
    <p:sldLayoutId id="2147483692" r:id="rId5"/>
    <p:sldLayoutId id="2147483697" r:id="rId6"/>
    <p:sldLayoutId id="2147483696" r:id="rId7"/>
    <p:sldLayoutId id="2147483690" r:id="rId8"/>
    <p:sldLayoutId id="2147483691" r:id="rId9"/>
    <p:sldLayoutId id="2147483698" r:id="rId10"/>
    <p:sldLayoutId id="2147483699" r:id="rId11"/>
  </p:sldLayoutIdLst>
  <p:hf hdr="0" ftr="0"/>
  <p:txStyles>
    <p:titleStyle>
      <a:lvl1pPr algn="ctr" defTabSz="457200" rtl="0" eaLnBrk="1" latinLnBrk="0" hangingPunct="1">
        <a:spcBef>
          <a:spcPct val="0"/>
        </a:spcBef>
        <a:buNone/>
        <a:defRPr sz="1400" kern="1200">
          <a:solidFill>
            <a:schemeClr val="tx2"/>
          </a:solidFill>
          <a:latin typeface="Ryman Eco"/>
          <a:ea typeface="+mj-ea"/>
          <a:cs typeface="Ryman Eco"/>
        </a:defRPr>
      </a:lvl1pPr>
    </p:titleStyle>
    <p:bodyStyle>
      <a:lvl1pPr marL="342900" indent="-34290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1pPr>
      <a:lvl2pPr marL="742950" indent="-28575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2pPr>
      <a:lvl3pPr marL="1143000" indent="-22860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3pPr>
      <a:lvl4pPr marL="1600200" indent="-22860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4pPr>
      <a:lvl5pPr marL="2057400" indent="-22860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1.xml"/><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20.JPG"/><Relationship Id="rId1" Type="http://schemas.openxmlformats.org/officeDocument/2006/relationships/slideLayout" Target="../slideLayouts/slideLayout11.xml"/><Relationship Id="rId6" Type="http://schemas.openxmlformats.org/officeDocument/2006/relationships/image" Target="file:////var/folders/1f/24gm_k_109vch2xqb_z2xd5c0000gn/T/com.microsoft.Word/WebArchiveCopyPasteTempFiles/RED_127261800_5f1fd438493bfbcb2d695.jpeg" TargetMode="External"/><Relationship Id="rId5" Type="http://schemas.openxmlformats.org/officeDocument/2006/relationships/image" Target="../media/image22.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G"/><Relationship Id="rId2" Type="http://schemas.openxmlformats.org/officeDocument/2006/relationships/image" Target="../media/image24.JPG"/><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26.JP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1.xml"/><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4.JPG"/><Relationship Id="rId1" Type="http://schemas.openxmlformats.org/officeDocument/2006/relationships/slideLayout" Target="../slideLayouts/slideLayout11.xml"/><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file:////var/folders/1f/24gm_k_109vch2xqb_z2xd5c0000gn/T/com.microsoft.Word/WebArchiveCopyPasteTempFiles/ACT_8932071226_5f043072f415943b25a5e.jpe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10.xml"/><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1.xml"/><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9.JPG"/><Relationship Id="rId1" Type="http://schemas.openxmlformats.org/officeDocument/2006/relationships/slideLayout" Target="../slideLayouts/slideLayout11.xml"/><Relationship Id="rId5" Type="http://schemas.openxmlformats.org/officeDocument/2006/relationships/image" Target="../media/image30.JPG"/><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1.xml"/><Relationship Id="rId6" Type="http://schemas.openxmlformats.org/officeDocument/2006/relationships/image" Target="../media/image65.JPG"/><Relationship Id="rId5" Type="http://schemas.openxmlformats.org/officeDocument/2006/relationships/image" Target="../media/image32.JPG"/><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6.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emf"/><Relationship Id="rId5" Type="http://schemas.openxmlformats.org/officeDocument/2006/relationships/image" Target="../media/image69.JPG"/><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mailto:urbanisme@uzes.fr" TargetMode="External"/><Relationship Id="rId2" Type="http://schemas.openxmlformats.org/officeDocument/2006/relationships/hyperlink" Target="https://www.uzes.fr/" TargetMode="External"/><Relationship Id="rId1" Type="http://schemas.openxmlformats.org/officeDocument/2006/relationships/slideLayout" Target="../slideLayouts/slideLayout10.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9788B3-AFFE-F84D-9F61-2C39EA00B8D7}"/>
              </a:ext>
            </a:extLst>
          </p:cNvPr>
          <p:cNvSpPr/>
          <p:nvPr/>
        </p:nvSpPr>
        <p:spPr>
          <a:xfrm>
            <a:off x="0" y="1822752"/>
            <a:ext cx="9144000" cy="288001"/>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70C0"/>
              </a:solidFill>
            </a:endParaRPr>
          </a:p>
        </p:txBody>
      </p:sp>
      <p:sp>
        <p:nvSpPr>
          <p:cNvPr id="11" name="Titre 1">
            <a:extLst>
              <a:ext uri="{FF2B5EF4-FFF2-40B4-BE49-F238E27FC236}">
                <a16:creationId xmlns:a16="http://schemas.microsoft.com/office/drawing/2014/main" id="{F8ABDBF5-97B4-5342-ADEE-09E9F192E049}"/>
              </a:ext>
            </a:extLst>
          </p:cNvPr>
          <p:cNvSpPr txBox="1">
            <a:spLocks/>
          </p:cNvSpPr>
          <p:nvPr/>
        </p:nvSpPr>
        <p:spPr>
          <a:xfrm>
            <a:off x="0" y="1120550"/>
            <a:ext cx="9144000" cy="360000"/>
          </a:xfrm>
          <a:prstGeom prst="rect">
            <a:avLst/>
          </a:prstGeom>
        </p:spPr>
        <p:txBody>
          <a:bodyPr anchor="ctr">
            <a:noAutofit/>
          </a:bodyPr>
          <a:lstStyle>
            <a:lvl1pPr algn="ctr" defTabSz="457200" rtl="0" eaLnBrk="1" latinLnBrk="0" hangingPunct="1">
              <a:spcBef>
                <a:spcPct val="0"/>
              </a:spcBef>
              <a:buNone/>
              <a:defRPr sz="1400" kern="1200">
                <a:solidFill>
                  <a:schemeClr val="tx2"/>
                </a:solidFill>
                <a:latin typeface="Ryman Eco"/>
                <a:ea typeface="+mj-ea"/>
                <a:cs typeface="Ryman Eco"/>
              </a:defRPr>
            </a:lvl1pPr>
          </a:lstStyle>
          <a:p>
            <a:r>
              <a:rPr lang="fr-FR" sz="2000" dirty="0">
                <a:solidFill>
                  <a:schemeClr val="bg2"/>
                </a:solidFill>
              </a:rPr>
              <a:t>Élaboration du Règlement Local de Publicité d’Uzès (RLP)</a:t>
            </a:r>
          </a:p>
        </p:txBody>
      </p:sp>
      <p:sp>
        <p:nvSpPr>
          <p:cNvPr id="12" name="ZoneTexte 11">
            <a:extLst>
              <a:ext uri="{FF2B5EF4-FFF2-40B4-BE49-F238E27FC236}">
                <a16:creationId xmlns:a16="http://schemas.microsoft.com/office/drawing/2014/main" id="{6982D4DC-9E52-7247-B552-1698ACCE6849}"/>
              </a:ext>
            </a:extLst>
          </p:cNvPr>
          <p:cNvSpPr txBox="1"/>
          <p:nvPr/>
        </p:nvSpPr>
        <p:spPr>
          <a:xfrm>
            <a:off x="-1800" y="1493504"/>
            <a:ext cx="9144000" cy="261610"/>
          </a:xfrm>
          <a:prstGeom prst="rect">
            <a:avLst/>
          </a:prstGeom>
          <a:noFill/>
        </p:spPr>
        <p:txBody>
          <a:bodyPr wrap="square" rtlCol="0" anchor="ctr">
            <a:spAutoFit/>
          </a:bodyPr>
          <a:lstStyle/>
          <a:p>
            <a:pPr algn="ctr"/>
            <a:r>
              <a:rPr lang="fr-FR" sz="1100" dirty="0">
                <a:solidFill>
                  <a:srgbClr val="000000"/>
                </a:solidFill>
                <a:latin typeface="Ryman Eco"/>
                <a:ea typeface="+mj-ea"/>
                <a:cs typeface="+mj-cs"/>
              </a:rPr>
              <a:t>Par le bureau d’études Go Pub Conseil</a:t>
            </a:r>
          </a:p>
        </p:txBody>
      </p:sp>
      <p:sp>
        <p:nvSpPr>
          <p:cNvPr id="15" name="Sous-titre 2">
            <a:extLst>
              <a:ext uri="{FF2B5EF4-FFF2-40B4-BE49-F238E27FC236}">
                <a16:creationId xmlns:a16="http://schemas.microsoft.com/office/drawing/2014/main" id="{BE2A7891-7ECB-804A-86EB-DAE97F33ED11}"/>
              </a:ext>
            </a:extLst>
          </p:cNvPr>
          <p:cNvSpPr txBox="1">
            <a:spLocks/>
          </p:cNvSpPr>
          <p:nvPr/>
        </p:nvSpPr>
        <p:spPr>
          <a:xfrm>
            <a:off x="0" y="1822753"/>
            <a:ext cx="9144000" cy="28800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1pPr>
            <a:lvl2pPr marL="742950" indent="-28575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2pPr>
            <a:lvl3pPr marL="1143000" indent="-22860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3pPr>
            <a:lvl4pPr marL="1600200" indent="-22860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4pPr>
            <a:lvl5pPr marL="2057400" indent="-228600" algn="l" defTabSz="457200" rtl="0" eaLnBrk="1" latinLnBrk="0" hangingPunct="1">
              <a:spcBef>
                <a:spcPct val="20000"/>
              </a:spcBef>
              <a:buFont typeface="Wingdings" charset="2"/>
              <a:buChar char="§"/>
              <a:defRPr sz="1200" kern="1200">
                <a:solidFill>
                  <a:srgbClr val="000000"/>
                </a:solidFill>
                <a:latin typeface="Ryman Eco"/>
                <a:ea typeface="+mn-ea"/>
                <a:cs typeface="Ryman Ec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1600" b="1" cap="all" dirty="0">
                <a:solidFill>
                  <a:schemeClr val="bg1"/>
                </a:solidFill>
              </a:rPr>
              <a:t>réunion de concertation ouverte au public</a:t>
            </a:r>
          </a:p>
        </p:txBody>
      </p:sp>
      <p:pic>
        <p:nvPicPr>
          <p:cNvPr id="3" name="Image 2">
            <a:extLst>
              <a:ext uri="{FF2B5EF4-FFF2-40B4-BE49-F238E27FC236}">
                <a16:creationId xmlns:a16="http://schemas.microsoft.com/office/drawing/2014/main" id="{062A25CA-8C32-AC4D-BAFE-CD075F679956}"/>
              </a:ext>
            </a:extLst>
          </p:cNvPr>
          <p:cNvPicPr>
            <a:picLocks noChangeAspect="1"/>
          </p:cNvPicPr>
          <p:nvPr/>
        </p:nvPicPr>
        <p:blipFill>
          <a:blip r:embed="rId2"/>
          <a:stretch>
            <a:fillRect/>
          </a:stretch>
        </p:blipFill>
        <p:spPr>
          <a:xfrm>
            <a:off x="0" y="2152012"/>
            <a:ext cx="9144000" cy="2862469"/>
          </a:xfrm>
          <a:prstGeom prst="rect">
            <a:avLst/>
          </a:prstGeom>
        </p:spPr>
      </p:pic>
      <p:pic>
        <p:nvPicPr>
          <p:cNvPr id="13" name="Image 12">
            <a:extLst>
              <a:ext uri="{FF2B5EF4-FFF2-40B4-BE49-F238E27FC236}">
                <a16:creationId xmlns:a16="http://schemas.microsoft.com/office/drawing/2014/main" id="{D66B3876-CF3A-F145-AA31-D0A0C27AC77C}"/>
              </a:ext>
            </a:extLst>
          </p:cNvPr>
          <p:cNvPicPr>
            <a:picLocks noChangeAspect="1"/>
          </p:cNvPicPr>
          <p:nvPr/>
        </p:nvPicPr>
        <p:blipFill rotWithShape="1">
          <a:blip r:embed="rId3"/>
          <a:srcRect l="4286" t="4381" r="4858" b="4000"/>
          <a:stretch/>
        </p:blipFill>
        <p:spPr>
          <a:xfrm>
            <a:off x="4106093" y="143291"/>
            <a:ext cx="928213" cy="936000"/>
          </a:xfrm>
          <a:prstGeom prst="rect">
            <a:avLst/>
          </a:prstGeom>
        </p:spPr>
      </p:pic>
    </p:spTree>
    <p:extLst>
      <p:ext uri="{BB962C8B-B14F-4D97-AF65-F5344CB8AC3E}">
        <p14:creationId xmlns:p14="http://schemas.microsoft.com/office/powerpoint/2010/main" val="593624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pied de page 2">
            <a:extLst>
              <a:ext uri="{FF2B5EF4-FFF2-40B4-BE49-F238E27FC236}">
                <a16:creationId xmlns:a16="http://schemas.microsoft.com/office/drawing/2014/main" id="{13D3C916-CC37-1048-B4AA-0DE50FC78D25}"/>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4" name="Espace réservé du numéro de diapositive 5">
            <a:extLst>
              <a:ext uri="{FF2B5EF4-FFF2-40B4-BE49-F238E27FC236}">
                <a16:creationId xmlns:a16="http://schemas.microsoft.com/office/drawing/2014/main" id="{59CD9A77-B11D-D044-818D-28D85A8426B0}"/>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10</a:t>
            </a:fld>
            <a:endParaRPr lang="fr-FR" sz="900" dirty="0">
              <a:solidFill>
                <a:srgbClr val="000000"/>
              </a:solidFill>
            </a:endParaRPr>
          </a:p>
        </p:txBody>
      </p:sp>
      <p:grpSp>
        <p:nvGrpSpPr>
          <p:cNvPr id="2" name="Groupe 1">
            <a:extLst>
              <a:ext uri="{FF2B5EF4-FFF2-40B4-BE49-F238E27FC236}">
                <a16:creationId xmlns:a16="http://schemas.microsoft.com/office/drawing/2014/main" id="{A328E91B-6E6D-894F-8039-0AAEAF890253}"/>
              </a:ext>
            </a:extLst>
          </p:cNvPr>
          <p:cNvGrpSpPr/>
          <p:nvPr/>
        </p:nvGrpSpPr>
        <p:grpSpPr>
          <a:xfrm>
            <a:off x="290206" y="121916"/>
            <a:ext cx="8563589" cy="4896000"/>
            <a:chOff x="363695" y="121916"/>
            <a:chExt cx="8563589" cy="4896000"/>
          </a:xfrm>
        </p:grpSpPr>
        <p:sp>
          <p:nvSpPr>
            <p:cNvPr id="12" name="Rectangle 11">
              <a:extLst>
                <a:ext uri="{FF2B5EF4-FFF2-40B4-BE49-F238E27FC236}">
                  <a16:creationId xmlns:a16="http://schemas.microsoft.com/office/drawing/2014/main" id="{94EEE44E-1571-6A43-AFC1-614E78B85ED7}"/>
                </a:ext>
              </a:extLst>
            </p:cNvPr>
            <p:cNvSpPr/>
            <p:nvPr/>
          </p:nvSpPr>
          <p:spPr>
            <a:xfrm>
              <a:off x="363695" y="653836"/>
              <a:ext cx="3060000" cy="4364080"/>
            </a:xfrm>
            <a:prstGeom prst="rect">
              <a:avLst/>
            </a:prstGeom>
            <a:solidFill>
              <a:srgbClr val="F7F7EE">
                <a:alpha val="94902"/>
              </a:srgbClr>
            </a:solidFill>
          </p:spPr>
          <p:txBody>
            <a:bodyPr wrap="square" anchor="ctr">
              <a:spAutoFit/>
            </a:bodyPr>
            <a:lstStyle/>
            <a:p>
              <a:pPr algn="just">
                <a:lnSpc>
                  <a:spcPct val="110000"/>
                </a:lnSpc>
                <a:spcAft>
                  <a:spcPts val="600"/>
                </a:spcAft>
              </a:pPr>
              <a:r>
                <a:rPr lang="fr-FR" sz="1100" b="1" dirty="0">
                  <a:solidFill>
                    <a:srgbClr val="C00000"/>
                  </a:solidFill>
                  <a:latin typeface="Ryman Eco"/>
                  <a:ea typeface="Roboto" charset="0"/>
                  <a:cs typeface="Ryman Eco"/>
                </a:rPr>
                <a:t>Interdiction absolue de toute publicité </a:t>
              </a:r>
              <a:r>
                <a:rPr lang="fr-FR" sz="1100" dirty="0">
                  <a:solidFill>
                    <a:srgbClr val="000000"/>
                  </a:solidFill>
                  <a:latin typeface="Ryman Eco"/>
                  <a:ea typeface="Roboto" charset="0"/>
                  <a:cs typeface="Ryman Eco"/>
                </a:rPr>
                <a:t>sur les </a:t>
              </a:r>
              <a:r>
                <a:rPr lang="fr-FR" sz="1100" b="1" dirty="0">
                  <a:solidFill>
                    <a:srgbClr val="000000"/>
                  </a:solidFill>
                  <a:latin typeface="Ryman Eco"/>
                  <a:ea typeface="Roboto" charset="0"/>
                  <a:cs typeface="Ryman Eco"/>
                </a:rPr>
                <a:t>41 monuments historiques uzétiens </a:t>
              </a:r>
              <a:r>
                <a:rPr lang="fr-FR" sz="1100" dirty="0">
                  <a:solidFill>
                    <a:srgbClr val="000000"/>
                  </a:solidFill>
                  <a:latin typeface="Ryman Eco"/>
                  <a:ea typeface="Roboto" charset="0"/>
                  <a:cs typeface="Ryman Eco"/>
                </a:rPr>
                <a:t>et</a:t>
              </a:r>
              <a:r>
                <a:rPr lang="fr-FR" sz="1100" b="1" dirty="0">
                  <a:solidFill>
                    <a:srgbClr val="000000"/>
                  </a:solidFill>
                  <a:latin typeface="Ryman Eco"/>
                  <a:ea typeface="Roboto" charset="0"/>
                  <a:cs typeface="Ryman Eco"/>
                </a:rPr>
                <a:t> 2 sites classés des Places aux Herbes et </a:t>
              </a:r>
              <a:r>
                <a:rPr lang="fr-FR" sz="1100" b="1" dirty="0" err="1">
                  <a:solidFill>
                    <a:srgbClr val="000000"/>
                  </a:solidFill>
                  <a:latin typeface="Ryman Eco"/>
                  <a:ea typeface="Roboto" charset="0"/>
                  <a:cs typeface="Ryman Eco"/>
                </a:rPr>
                <a:t>Dampmartin</a:t>
              </a:r>
              <a:r>
                <a:rPr lang="fr-FR" sz="1100" b="1" dirty="0">
                  <a:solidFill>
                    <a:srgbClr val="000000"/>
                  </a:solidFill>
                  <a:latin typeface="Ryman Eco"/>
                  <a:ea typeface="Roboto" charset="0"/>
                  <a:cs typeface="Ryman Eco"/>
                </a:rPr>
                <a:t> ainsi que la Promenade des Marronniers</a:t>
              </a:r>
            </a:p>
            <a:p>
              <a:pPr algn="just">
                <a:lnSpc>
                  <a:spcPct val="110000"/>
                </a:lnSpc>
                <a:spcAft>
                  <a:spcPts val="600"/>
                </a:spcAft>
              </a:pPr>
              <a:r>
                <a:rPr lang="fr-FR" sz="1100" b="1" dirty="0">
                  <a:solidFill>
                    <a:srgbClr val="C00000"/>
                  </a:solidFill>
                  <a:latin typeface="Ryman Eco"/>
                  <a:ea typeface="Roboto" charset="0"/>
                  <a:cs typeface="Ryman Eco"/>
                </a:rPr>
                <a:t>Interdiction absolue de publicité scellée au sol ou installée directement sur le sol </a:t>
              </a:r>
              <a:r>
                <a:rPr lang="fr-FR" sz="1100" dirty="0">
                  <a:solidFill>
                    <a:srgbClr val="000000"/>
                  </a:solidFill>
                  <a:latin typeface="Ryman Eco"/>
                  <a:ea typeface="Roboto" charset="0"/>
                  <a:cs typeface="Ryman Eco"/>
                </a:rPr>
                <a:t>dans les EBC et les zones naturelles du PLU</a:t>
              </a:r>
            </a:p>
            <a:p>
              <a:pPr algn="just">
                <a:lnSpc>
                  <a:spcPct val="110000"/>
                </a:lnSpc>
                <a:spcAft>
                  <a:spcPts val="600"/>
                </a:spcAft>
              </a:pPr>
              <a:r>
                <a:rPr lang="fr-FR" sz="1100" b="1" dirty="0">
                  <a:solidFill>
                    <a:srgbClr val="000000"/>
                  </a:solidFill>
                  <a:highlight>
                    <a:srgbClr val="FFFF00"/>
                  </a:highlight>
                  <a:latin typeface="Ryman Eco"/>
                  <a:ea typeface="Roboto" charset="0"/>
                  <a:cs typeface="Ryman Eco"/>
                  <a:sym typeface="Wingdings" pitchFamily="2" charset="2"/>
                </a:rPr>
                <a:t> </a:t>
              </a:r>
              <a:r>
                <a:rPr lang="fr-FR" sz="1100" b="1" dirty="0">
                  <a:solidFill>
                    <a:srgbClr val="000000"/>
                  </a:solidFill>
                  <a:highlight>
                    <a:srgbClr val="FFFF00"/>
                  </a:highlight>
                  <a:latin typeface="Ryman Eco"/>
                  <a:ea typeface="Roboto" charset="0"/>
                  <a:cs typeface="Ryman Eco"/>
                </a:rPr>
                <a:t>L’élaboration d’un RLP ne permet pas de déroger à ces interdictions qui demeurent nationalement absolues</a:t>
              </a:r>
              <a:endParaRPr lang="fr-FR" sz="1100" b="1" dirty="0">
                <a:solidFill>
                  <a:srgbClr val="000000"/>
                </a:solidFill>
                <a:highlight>
                  <a:srgbClr val="FFFF00"/>
                </a:highlight>
                <a:latin typeface="Ryman Eco"/>
                <a:ea typeface="Roboto" charset="0"/>
                <a:cs typeface="Ryman Eco"/>
                <a:sym typeface="Wingdings" pitchFamily="2" charset="2"/>
              </a:endParaRPr>
            </a:p>
            <a:p>
              <a:pPr algn="just">
                <a:spcBef>
                  <a:spcPts val="300"/>
                </a:spcBef>
                <a:spcAft>
                  <a:spcPts val="300"/>
                </a:spcAft>
              </a:pPr>
              <a:endParaRPr lang="fr-FR" sz="1100" b="1" dirty="0">
                <a:solidFill>
                  <a:srgbClr val="000000"/>
                </a:solidFill>
                <a:highlight>
                  <a:srgbClr val="FFFF00"/>
                </a:highlight>
                <a:latin typeface="Ryman Eco"/>
                <a:ea typeface="Roboto" charset="0"/>
                <a:cs typeface="Ryman Eco"/>
                <a:sym typeface="Wingdings" pitchFamily="2" charset="2"/>
              </a:endParaRPr>
            </a:p>
            <a:p>
              <a:pPr algn="just">
                <a:lnSpc>
                  <a:spcPct val="110000"/>
                </a:lnSpc>
                <a:spcAft>
                  <a:spcPts val="600"/>
                </a:spcAft>
              </a:pPr>
              <a:r>
                <a:rPr lang="fr-FR" sz="1100" b="1" dirty="0">
                  <a:solidFill>
                    <a:srgbClr val="C00000"/>
                  </a:solidFill>
                  <a:latin typeface="Ryman Eco"/>
                  <a:ea typeface="Roboto" charset="0"/>
                  <a:cs typeface="Ryman Eco"/>
                </a:rPr>
                <a:t>Interdiction relative de toute publicité dans </a:t>
              </a:r>
              <a:r>
                <a:rPr lang="fr-FR" sz="1100" b="1" dirty="0">
                  <a:solidFill>
                    <a:srgbClr val="000000"/>
                  </a:solidFill>
                  <a:latin typeface="Ryman Eco"/>
                  <a:ea typeface="Roboto" charset="0"/>
                  <a:cs typeface="Ryman Eco"/>
                </a:rPr>
                <a:t>les périmètres de protection aux abords des monuments historiques </a:t>
              </a:r>
              <a:r>
                <a:rPr lang="fr-FR" sz="1100" i="1" dirty="0">
                  <a:solidFill>
                    <a:srgbClr val="002060"/>
                  </a:solidFill>
                  <a:latin typeface="Ryman Eco"/>
                  <a:ea typeface="Roboto" charset="0"/>
                  <a:cs typeface="Ryman Eco"/>
                </a:rPr>
                <a:t>(dont 3 relèvent de communes voisines)</a:t>
              </a:r>
              <a:r>
                <a:rPr lang="fr-FR" sz="1100" dirty="0">
                  <a:solidFill>
                    <a:srgbClr val="000000"/>
                  </a:solidFill>
                  <a:latin typeface="Ryman Eco"/>
                  <a:ea typeface="Roboto" charset="0"/>
                  <a:cs typeface="Ryman Eco"/>
                </a:rPr>
                <a:t>, </a:t>
              </a:r>
              <a:r>
                <a:rPr lang="fr-FR" sz="1100" b="1" dirty="0">
                  <a:solidFill>
                    <a:srgbClr val="000000"/>
                  </a:solidFill>
                  <a:latin typeface="Ryman Eco"/>
                  <a:ea typeface="Roboto" charset="0"/>
                  <a:cs typeface="Ryman Eco"/>
                </a:rPr>
                <a:t>dans le SPR</a:t>
              </a:r>
              <a:r>
                <a:rPr lang="fr-FR" sz="1100" dirty="0">
                  <a:solidFill>
                    <a:srgbClr val="000000"/>
                  </a:solidFill>
                  <a:latin typeface="Ryman Eco"/>
                  <a:ea typeface="Roboto" charset="0"/>
                  <a:cs typeface="Ryman Eco"/>
                </a:rPr>
                <a:t> et </a:t>
              </a:r>
              <a:r>
                <a:rPr lang="fr-FR" sz="1100" b="1" dirty="0">
                  <a:solidFill>
                    <a:srgbClr val="000000"/>
                  </a:solidFill>
                  <a:latin typeface="Ryman Eco"/>
                  <a:ea typeface="Roboto" charset="0"/>
                  <a:cs typeface="Ryman Eco"/>
                </a:rPr>
                <a:t>dans le site inscrit formé par le quartier de la Lauze</a:t>
              </a:r>
              <a:endParaRPr lang="fr-FR" sz="1100" b="1" i="1" dirty="0">
                <a:solidFill>
                  <a:srgbClr val="002060"/>
                </a:solidFill>
                <a:latin typeface="Ryman Eco"/>
                <a:ea typeface="Roboto" charset="0"/>
                <a:cs typeface="Ryman Eco"/>
              </a:endParaRPr>
            </a:p>
            <a:p>
              <a:pPr algn="just">
                <a:lnSpc>
                  <a:spcPct val="110000"/>
                </a:lnSpc>
                <a:spcAft>
                  <a:spcPts val="600"/>
                </a:spcAft>
              </a:pPr>
              <a:r>
                <a:rPr lang="fr-FR" sz="1100" b="1" dirty="0">
                  <a:solidFill>
                    <a:srgbClr val="000000"/>
                  </a:solidFill>
                  <a:highlight>
                    <a:srgbClr val="FFFF00"/>
                  </a:highlight>
                  <a:latin typeface="Ryman Eco"/>
                  <a:ea typeface="Roboto" charset="0"/>
                  <a:cs typeface="Ryman Eco"/>
                  <a:sym typeface="Wingdings" pitchFamily="2" charset="2"/>
                </a:rPr>
                <a:t> </a:t>
              </a:r>
              <a:r>
                <a:rPr lang="fr-FR" sz="1100" b="1" dirty="0">
                  <a:solidFill>
                    <a:srgbClr val="000000"/>
                  </a:solidFill>
                  <a:highlight>
                    <a:srgbClr val="FFFF00"/>
                  </a:highlight>
                  <a:latin typeface="Ryman Eco"/>
                  <a:ea typeface="Roboto" charset="0"/>
                  <a:cs typeface="Ryman Eco"/>
                </a:rPr>
                <a:t>Le RLP peut déroger à ces interdictions par exemple pour permettre la conservation ou l’installation de mobilier urbain support accessoire de publicité (abribus ou sucettes)</a:t>
              </a:r>
            </a:p>
          </p:txBody>
        </p:sp>
        <p:pic>
          <p:nvPicPr>
            <p:cNvPr id="16" name="Image 15">
              <a:extLst>
                <a:ext uri="{FF2B5EF4-FFF2-40B4-BE49-F238E27FC236}">
                  <a16:creationId xmlns:a16="http://schemas.microsoft.com/office/drawing/2014/main" id="{69A52092-FD50-9846-9F0F-A2EEA15B36C8}"/>
                </a:ext>
              </a:extLst>
            </p:cNvPr>
            <p:cNvPicPr>
              <a:picLocks noChangeAspect="1"/>
            </p:cNvPicPr>
            <p:nvPr/>
          </p:nvPicPr>
          <p:blipFill rotWithShape="1">
            <a:blip r:embed="rId2"/>
            <a:srcRect l="2545" t="37210" r="1872" b="1208"/>
            <a:stretch/>
          </p:blipFill>
          <p:spPr>
            <a:xfrm>
              <a:off x="3556680" y="121916"/>
              <a:ext cx="5370604" cy="4896000"/>
            </a:xfrm>
            <a:prstGeom prst="rect">
              <a:avLst/>
            </a:prstGeom>
          </p:spPr>
        </p:pic>
      </p:grpSp>
      <p:sp>
        <p:nvSpPr>
          <p:cNvPr id="15" name="Rectangle 14">
            <a:extLst>
              <a:ext uri="{FF2B5EF4-FFF2-40B4-BE49-F238E27FC236}">
                <a16:creationId xmlns:a16="http://schemas.microsoft.com/office/drawing/2014/main" id="{AA7C60B4-F98C-6B4C-9A62-213381349E2D}"/>
              </a:ext>
            </a:extLst>
          </p:cNvPr>
          <p:cNvSpPr/>
          <p:nvPr/>
        </p:nvSpPr>
        <p:spPr>
          <a:xfrm>
            <a:off x="-73255" y="121917"/>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7" name="ZoneTexte 16">
            <a:extLst>
              <a:ext uri="{FF2B5EF4-FFF2-40B4-BE49-F238E27FC236}">
                <a16:creationId xmlns:a16="http://schemas.microsoft.com/office/drawing/2014/main" id="{54A592DC-E6C1-0E43-87CE-3789726C2E27}"/>
              </a:ext>
            </a:extLst>
          </p:cNvPr>
          <p:cNvSpPr txBox="1"/>
          <p:nvPr/>
        </p:nvSpPr>
        <p:spPr>
          <a:xfrm>
            <a:off x="341931"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#00</a:t>
            </a:r>
          </a:p>
        </p:txBody>
      </p:sp>
      <p:sp>
        <p:nvSpPr>
          <p:cNvPr id="18" name="ZoneTexte 17">
            <a:extLst>
              <a:ext uri="{FF2B5EF4-FFF2-40B4-BE49-F238E27FC236}">
                <a16:creationId xmlns:a16="http://schemas.microsoft.com/office/drawing/2014/main" id="{9882C220-8547-5645-9263-A10C11DBF54C}"/>
              </a:ext>
            </a:extLst>
          </p:cNvPr>
          <p:cNvSpPr txBox="1"/>
          <p:nvPr/>
        </p:nvSpPr>
        <p:spPr>
          <a:xfrm>
            <a:off x="929762" y="179816"/>
            <a:ext cx="691060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Rappel du contexte règlementaire local : de possibilités théoriques déjà très limitées…</a:t>
            </a:r>
            <a:endParaRPr lang="fr-FR" sz="1200" dirty="0">
              <a:solidFill>
                <a:srgbClr val="659C95"/>
              </a:solidFill>
              <a:latin typeface="Ryman Eco" pitchFamily="2" charset="77"/>
            </a:endParaRPr>
          </a:p>
        </p:txBody>
      </p:sp>
    </p:spTree>
    <p:extLst>
      <p:ext uri="{BB962C8B-B14F-4D97-AF65-F5344CB8AC3E}">
        <p14:creationId xmlns:p14="http://schemas.microsoft.com/office/powerpoint/2010/main" val="2875569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pied de page 2">
            <a:extLst>
              <a:ext uri="{FF2B5EF4-FFF2-40B4-BE49-F238E27FC236}">
                <a16:creationId xmlns:a16="http://schemas.microsoft.com/office/drawing/2014/main" id="{CF27FC86-9B62-C645-9522-F1C484BFB252}"/>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1" name="Espace réservé du numéro de diapositive 5">
            <a:extLst>
              <a:ext uri="{FF2B5EF4-FFF2-40B4-BE49-F238E27FC236}">
                <a16:creationId xmlns:a16="http://schemas.microsoft.com/office/drawing/2014/main" id="{49ED171E-59CD-1E47-99B9-50FEAB72B6D3}"/>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11</a:t>
            </a:fld>
            <a:endParaRPr lang="fr-FR" sz="900" dirty="0">
              <a:solidFill>
                <a:srgbClr val="000000"/>
              </a:solidFill>
            </a:endParaRPr>
          </a:p>
        </p:txBody>
      </p:sp>
      <p:sp>
        <p:nvSpPr>
          <p:cNvPr id="14" name="Rectangle 13">
            <a:extLst>
              <a:ext uri="{FF2B5EF4-FFF2-40B4-BE49-F238E27FC236}">
                <a16:creationId xmlns:a16="http://schemas.microsoft.com/office/drawing/2014/main" id="{BEA7B620-FA7B-0A40-B901-E40B6917257D}"/>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5" name="ZoneTexte 14">
            <a:extLst>
              <a:ext uri="{FF2B5EF4-FFF2-40B4-BE49-F238E27FC236}">
                <a16:creationId xmlns:a16="http://schemas.microsoft.com/office/drawing/2014/main" id="{D7060834-A666-B44E-9ED7-DFE17E0D5F42}"/>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#00</a:t>
            </a:r>
          </a:p>
        </p:txBody>
      </p:sp>
      <p:grpSp>
        <p:nvGrpSpPr>
          <p:cNvPr id="8" name="Groupe 7">
            <a:extLst>
              <a:ext uri="{FF2B5EF4-FFF2-40B4-BE49-F238E27FC236}">
                <a16:creationId xmlns:a16="http://schemas.microsoft.com/office/drawing/2014/main" id="{119156CF-77B6-DB47-99CC-818DE4CD9E92}"/>
              </a:ext>
            </a:extLst>
          </p:cNvPr>
          <p:cNvGrpSpPr/>
          <p:nvPr/>
        </p:nvGrpSpPr>
        <p:grpSpPr>
          <a:xfrm>
            <a:off x="39248" y="123750"/>
            <a:ext cx="9035453" cy="4896000"/>
            <a:chOff x="39248" y="123750"/>
            <a:chExt cx="9035453" cy="4896000"/>
          </a:xfrm>
        </p:grpSpPr>
        <p:sp>
          <p:nvSpPr>
            <p:cNvPr id="9" name="ZoneTexte 8">
              <a:extLst>
                <a:ext uri="{FF2B5EF4-FFF2-40B4-BE49-F238E27FC236}">
                  <a16:creationId xmlns:a16="http://schemas.microsoft.com/office/drawing/2014/main" id="{75BE35F4-0855-394D-928F-1C0B7B185436}"/>
                </a:ext>
              </a:extLst>
            </p:cNvPr>
            <p:cNvSpPr txBox="1"/>
            <p:nvPr/>
          </p:nvSpPr>
          <p:spPr>
            <a:xfrm>
              <a:off x="39248" y="3104342"/>
              <a:ext cx="3107513" cy="1710725"/>
            </a:xfrm>
            <a:prstGeom prst="rect">
              <a:avLst/>
            </a:prstGeom>
            <a:solidFill>
              <a:schemeClr val="bg1"/>
            </a:solidFill>
          </p:spPr>
          <p:txBody>
            <a:bodyPr wrap="square" rtlCol="0" anchor="ctr">
              <a:spAutoFit/>
            </a:bodyPr>
            <a:lstStyle/>
            <a:p>
              <a:pPr algn="just">
                <a:spcAft>
                  <a:spcPts val="1800"/>
                </a:spcAft>
              </a:pPr>
              <a:r>
                <a:rPr lang="fr-FR" sz="2000" b="1" dirty="0">
                  <a:solidFill>
                    <a:srgbClr val="C00000"/>
                  </a:solidFill>
                  <a:latin typeface="Ryman Eco" pitchFamily="2" charset="77"/>
                  <a:ea typeface="Roboto" charset="0"/>
                  <a:cs typeface="Ryman Eco"/>
                </a:rPr>
                <a:t>115</a:t>
              </a:r>
              <a:r>
                <a:rPr lang="fr-FR" sz="2000" b="1" dirty="0">
                  <a:latin typeface="Ryman Eco" pitchFamily="2" charset="77"/>
                  <a:ea typeface="Roboto" charset="0"/>
                  <a:cs typeface="Ryman Eco"/>
                </a:rPr>
                <a:t> </a:t>
              </a:r>
              <a:r>
                <a:rPr lang="fr-FR" sz="1100" dirty="0">
                  <a:solidFill>
                    <a:srgbClr val="000000"/>
                  </a:solidFill>
                  <a:latin typeface="Ryman Eco" pitchFamily="2" charset="77"/>
                  <a:ea typeface="Roboto" charset="0"/>
                  <a:cs typeface="Ryman Eco"/>
                </a:rPr>
                <a:t>publicités et pré-enseignes inventoriées</a:t>
              </a:r>
            </a:p>
            <a:p>
              <a:pPr marL="214313" indent="-214313" algn="just">
                <a:spcAft>
                  <a:spcPts val="450"/>
                </a:spcAft>
                <a:buFont typeface="Arial" panose="020B0604020202020204" pitchFamily="34" charset="0"/>
                <a:buChar char="•"/>
              </a:pPr>
              <a:r>
                <a:rPr lang="fr-FR" sz="1100" dirty="0">
                  <a:solidFill>
                    <a:srgbClr val="28316D"/>
                  </a:solidFill>
                  <a:latin typeface="Ryman Eco" pitchFamily="2" charset="77"/>
                </a:rPr>
                <a:t>Une pression publicitaire forte </a:t>
              </a:r>
              <a:r>
                <a:rPr lang="fr-FR" sz="1100" b="1" dirty="0">
                  <a:solidFill>
                    <a:srgbClr val="C00000"/>
                  </a:solidFill>
                  <a:latin typeface="Ryman Eco" pitchFamily="2" charset="77"/>
                </a:rPr>
                <a:t>le long des axes routiers structurants (RD 979, 981 et 982) notamment en entrées de ville et à proximité des zones d’activités</a:t>
              </a:r>
            </a:p>
            <a:p>
              <a:pPr marL="214313" indent="-214313" algn="just">
                <a:spcAft>
                  <a:spcPts val="450"/>
                </a:spcAft>
                <a:buFont typeface="Arial" panose="020B0604020202020204" pitchFamily="34" charset="0"/>
                <a:buChar char="•"/>
              </a:pPr>
              <a:r>
                <a:rPr lang="fr-FR" sz="1100" dirty="0">
                  <a:solidFill>
                    <a:srgbClr val="28316D"/>
                  </a:solidFill>
                  <a:latin typeface="Ryman Eco" pitchFamily="2" charset="77"/>
                </a:rPr>
                <a:t>Quelques dispositifs notables aussi dans </a:t>
              </a:r>
              <a:r>
                <a:rPr lang="fr-FR" sz="1100" b="1" dirty="0">
                  <a:solidFill>
                    <a:srgbClr val="C00000"/>
                  </a:solidFill>
                  <a:latin typeface="Ryman Eco" pitchFamily="2" charset="77"/>
                </a:rPr>
                <a:t>la ZAC de Pont des Charrettes</a:t>
              </a:r>
            </a:p>
          </p:txBody>
        </p:sp>
        <p:pic>
          <p:nvPicPr>
            <p:cNvPr id="13" name="Image 12">
              <a:extLst>
                <a:ext uri="{FF2B5EF4-FFF2-40B4-BE49-F238E27FC236}">
                  <a16:creationId xmlns:a16="http://schemas.microsoft.com/office/drawing/2014/main" id="{1CA07DE5-AF30-5E43-A243-44C27616DF18}"/>
                </a:ext>
              </a:extLst>
            </p:cNvPr>
            <p:cNvPicPr>
              <a:picLocks noChangeAspect="1"/>
            </p:cNvPicPr>
            <p:nvPr/>
          </p:nvPicPr>
          <p:blipFill rotWithShape="1">
            <a:blip r:embed="rId2"/>
            <a:srcRect l="1471" t="42343" r="1891" b="963"/>
            <a:stretch/>
          </p:blipFill>
          <p:spPr>
            <a:xfrm>
              <a:off x="3176812" y="123750"/>
              <a:ext cx="5897889" cy="4896000"/>
            </a:xfrm>
            <a:prstGeom prst="rect">
              <a:avLst/>
            </a:prstGeom>
          </p:spPr>
        </p:pic>
        <p:pic>
          <p:nvPicPr>
            <p:cNvPr id="19" name="Image 18">
              <a:extLst>
                <a:ext uri="{FF2B5EF4-FFF2-40B4-BE49-F238E27FC236}">
                  <a16:creationId xmlns:a16="http://schemas.microsoft.com/office/drawing/2014/main" id="{E2251EF9-A3B2-FC4E-830A-E02EF9D173AE}"/>
                </a:ext>
              </a:extLst>
            </p:cNvPr>
            <p:cNvPicPr>
              <a:picLocks noChangeAspect="1"/>
            </p:cNvPicPr>
            <p:nvPr/>
          </p:nvPicPr>
          <p:blipFill rotWithShape="1">
            <a:blip r:embed="rId3"/>
            <a:srcRect l="16907" t="11711" r="17499" b="3151"/>
            <a:stretch/>
          </p:blipFill>
          <p:spPr>
            <a:xfrm>
              <a:off x="88529" y="668980"/>
              <a:ext cx="3008949" cy="2520000"/>
            </a:xfrm>
            <a:prstGeom prst="rect">
              <a:avLst/>
            </a:prstGeom>
          </p:spPr>
        </p:pic>
      </p:grpSp>
      <p:sp>
        <p:nvSpPr>
          <p:cNvPr id="4" name="ZoneTexte 3"/>
          <p:cNvSpPr txBox="1"/>
          <p:nvPr/>
        </p:nvSpPr>
        <p:spPr>
          <a:xfrm>
            <a:off x="871279" y="184691"/>
            <a:ext cx="4392000" cy="291600"/>
          </a:xfrm>
          <a:prstGeom prst="rect">
            <a:avLst/>
          </a:prstGeom>
          <a:solidFill>
            <a:schemeClr val="bg1"/>
          </a:solidFill>
          <a:ln>
            <a:solidFill>
              <a:schemeClr val="bg1"/>
            </a:solidFill>
          </a:ln>
        </p:spPr>
        <p:txBody>
          <a:bodyPr wrap="square" rtlCol="0" anchor="ctr">
            <a:spAutoFit/>
          </a:bodyPr>
          <a:lstStyle/>
          <a:p>
            <a:r>
              <a:rPr lang="fr-FR" sz="1300" dirty="0">
                <a:solidFill>
                  <a:srgbClr val="659C95"/>
                </a:solidFill>
                <a:latin typeface="Ryman Eco" pitchFamily="2" charset="77"/>
              </a:rPr>
              <a:t>Répartition et localisation des publicités et pré-enseignes</a:t>
            </a:r>
          </a:p>
        </p:txBody>
      </p:sp>
    </p:spTree>
    <p:extLst>
      <p:ext uri="{BB962C8B-B14F-4D97-AF65-F5344CB8AC3E}">
        <p14:creationId xmlns:p14="http://schemas.microsoft.com/office/powerpoint/2010/main" val="1577518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2">
            <a:extLst>
              <a:ext uri="{FF2B5EF4-FFF2-40B4-BE49-F238E27FC236}">
                <a16:creationId xmlns:a16="http://schemas.microsoft.com/office/drawing/2014/main" id="{41411308-AE89-9F48-8C38-EE39E0277443}"/>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3" name="Espace réservé du numéro de diapositive 5">
            <a:extLst>
              <a:ext uri="{FF2B5EF4-FFF2-40B4-BE49-F238E27FC236}">
                <a16:creationId xmlns:a16="http://schemas.microsoft.com/office/drawing/2014/main" id="{B740F67F-D8A8-B14A-B6E1-E5DE0C3F09E2}"/>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12</a:t>
            </a:fld>
            <a:endParaRPr lang="fr-FR" sz="900" dirty="0">
              <a:solidFill>
                <a:srgbClr val="000000"/>
              </a:solidFill>
            </a:endParaRPr>
          </a:p>
        </p:txBody>
      </p:sp>
      <p:sp>
        <p:nvSpPr>
          <p:cNvPr id="15" name="Rectangle 14">
            <a:extLst>
              <a:ext uri="{FF2B5EF4-FFF2-40B4-BE49-F238E27FC236}">
                <a16:creationId xmlns:a16="http://schemas.microsoft.com/office/drawing/2014/main" id="{623A063A-F734-F648-B215-211AC0842850}"/>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7" name="ZoneTexte 16">
            <a:extLst>
              <a:ext uri="{FF2B5EF4-FFF2-40B4-BE49-F238E27FC236}">
                <a16:creationId xmlns:a16="http://schemas.microsoft.com/office/drawing/2014/main" id="{C2F245F3-DAE4-4C43-8C8B-5132EB78A7F0}"/>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#00</a:t>
            </a:r>
          </a:p>
        </p:txBody>
      </p:sp>
      <p:sp>
        <p:nvSpPr>
          <p:cNvPr id="19" name="ZoneTexte 18">
            <a:extLst>
              <a:ext uri="{FF2B5EF4-FFF2-40B4-BE49-F238E27FC236}">
                <a16:creationId xmlns:a16="http://schemas.microsoft.com/office/drawing/2014/main" id="{3541A8D6-0E69-B24C-9688-31C8E38E86DC}"/>
              </a:ext>
            </a:extLst>
          </p:cNvPr>
          <p:cNvSpPr txBox="1"/>
          <p:nvPr/>
        </p:nvSpPr>
        <p:spPr>
          <a:xfrm>
            <a:off x="873090" y="174846"/>
            <a:ext cx="4932000" cy="307777"/>
          </a:xfrm>
          <a:prstGeom prst="rect">
            <a:avLst/>
          </a:prstGeom>
          <a:solidFill>
            <a:schemeClr val="bg1"/>
          </a:solidFill>
          <a:ln>
            <a:solidFill>
              <a:schemeClr val="bg1"/>
            </a:solidFill>
          </a:ln>
        </p:spPr>
        <p:txBody>
          <a:bodyPr wrap="square" rtlCol="0" anchor="ctr">
            <a:spAutoFit/>
          </a:bodyPr>
          <a:lstStyle/>
          <a:p>
            <a:r>
              <a:rPr lang="fr-FR" sz="1400" dirty="0">
                <a:solidFill>
                  <a:srgbClr val="548B83"/>
                </a:solidFill>
                <a:latin typeface="Ryman Eco" pitchFamily="2" charset="77"/>
                <a:cs typeface="Ryman Eco"/>
              </a:rPr>
              <a:t>Enjeux principaux en matière de publicités et pré-enseignes</a:t>
            </a:r>
            <a:endParaRPr lang="fr-FR" sz="1200" dirty="0">
              <a:solidFill>
                <a:srgbClr val="659C95"/>
              </a:solidFill>
              <a:latin typeface="Ryman Eco" pitchFamily="2" charset="77"/>
            </a:endParaRPr>
          </a:p>
        </p:txBody>
      </p:sp>
      <p:sp>
        <p:nvSpPr>
          <p:cNvPr id="8" name="Rectangle 7">
            <a:extLst>
              <a:ext uri="{FF2B5EF4-FFF2-40B4-BE49-F238E27FC236}">
                <a16:creationId xmlns:a16="http://schemas.microsoft.com/office/drawing/2014/main" id="{10C919B3-DCD8-3D47-9B92-75177D6A3245}"/>
              </a:ext>
            </a:extLst>
          </p:cNvPr>
          <p:cNvSpPr/>
          <p:nvPr/>
        </p:nvSpPr>
        <p:spPr>
          <a:xfrm>
            <a:off x="900000" y="1267174"/>
            <a:ext cx="7344000" cy="2718693"/>
          </a:xfrm>
          <a:prstGeom prst="rect">
            <a:avLst/>
          </a:prstGeom>
          <a:solidFill>
            <a:schemeClr val="accent2">
              <a:lumMod val="20000"/>
              <a:lumOff val="80000"/>
            </a:schemeClr>
          </a:solidFill>
        </p:spPr>
        <p:txBody>
          <a:bodyPr wrap="square" anchor="ctr">
            <a:spAutoFit/>
          </a:bodyPr>
          <a:lstStyle/>
          <a:p>
            <a:pPr algn="just">
              <a:spcAft>
                <a:spcPts val="400"/>
              </a:spcAft>
            </a:pPr>
            <a:r>
              <a:rPr lang="fr-FR" sz="1200" b="1" u="sng" dirty="0">
                <a:solidFill>
                  <a:srgbClr val="002060"/>
                </a:solidFill>
                <a:latin typeface="Ryman Eco" pitchFamily="2" charset="77"/>
                <a:ea typeface="Roboto Cn" pitchFamily="2" charset="0"/>
              </a:rPr>
              <a:t>Enjeu 1</a:t>
            </a:r>
            <a:r>
              <a:rPr lang="fr-FR" sz="1200" dirty="0">
                <a:solidFill>
                  <a:srgbClr val="002060"/>
                </a:solidFill>
                <a:latin typeface="Ryman Eco" pitchFamily="2" charset="77"/>
                <a:ea typeface="Roboto Cn" pitchFamily="2" charset="0"/>
              </a:rPr>
              <a:t> : Réfléchir à déroger aux interdictions relatives de publicité aux abords des monuments historiques pour permettre la pérennité de la communication d’informations locales à travers le mobilier urbain notamment ;</a:t>
            </a:r>
          </a:p>
          <a:p>
            <a:pPr algn="just">
              <a:spcAft>
                <a:spcPts val="400"/>
              </a:spcAft>
            </a:pPr>
            <a:endParaRPr lang="fr-FR" sz="1200" dirty="0">
              <a:solidFill>
                <a:srgbClr val="002060"/>
              </a:solidFill>
              <a:latin typeface="Ryman Eco" pitchFamily="2" charset="77"/>
              <a:ea typeface="Roboto Cn" pitchFamily="2" charset="0"/>
            </a:endParaRPr>
          </a:p>
          <a:p>
            <a:pPr algn="just">
              <a:spcAft>
                <a:spcPts val="400"/>
              </a:spcAft>
            </a:pPr>
            <a:r>
              <a:rPr lang="fr-FR" sz="1200" b="1" u="sng" dirty="0">
                <a:solidFill>
                  <a:srgbClr val="002060"/>
                </a:solidFill>
                <a:latin typeface="Ryman Eco" pitchFamily="2" charset="77"/>
                <a:ea typeface="Roboto Cn" pitchFamily="2" charset="0"/>
              </a:rPr>
              <a:t>Enjeu 2</a:t>
            </a:r>
            <a:r>
              <a:rPr lang="fr-FR" sz="1200" dirty="0">
                <a:solidFill>
                  <a:srgbClr val="002060"/>
                </a:solidFill>
                <a:latin typeface="Ryman Eco" pitchFamily="2" charset="77"/>
                <a:ea typeface="Roboto Cn" pitchFamily="2" charset="0"/>
              </a:rPr>
              <a:t> : Conserver des espaces privilégiés préservés de la publicité (en particulier les secteurs à dominante résidentielle) ;</a:t>
            </a:r>
          </a:p>
          <a:p>
            <a:pPr algn="just">
              <a:spcAft>
                <a:spcPts val="400"/>
              </a:spcAft>
            </a:pPr>
            <a:endParaRPr lang="fr-FR" sz="1200" dirty="0">
              <a:solidFill>
                <a:srgbClr val="002060"/>
              </a:solidFill>
              <a:latin typeface="Ryman Eco" pitchFamily="2" charset="77"/>
              <a:ea typeface="Roboto Cn" pitchFamily="2" charset="0"/>
            </a:endParaRPr>
          </a:p>
          <a:p>
            <a:pPr algn="just">
              <a:spcAft>
                <a:spcPts val="400"/>
              </a:spcAft>
            </a:pPr>
            <a:r>
              <a:rPr lang="fr-FR" sz="1200" b="1" u="sng" dirty="0">
                <a:solidFill>
                  <a:srgbClr val="002060"/>
                </a:solidFill>
                <a:latin typeface="Ryman Eco" pitchFamily="2" charset="77"/>
                <a:ea typeface="Roboto Cn" pitchFamily="2" charset="0"/>
              </a:rPr>
              <a:t>Enjeu 3</a:t>
            </a:r>
            <a:r>
              <a:rPr lang="fr-FR" sz="1200" b="1" dirty="0">
                <a:solidFill>
                  <a:srgbClr val="002060"/>
                </a:solidFill>
                <a:latin typeface="Ryman Eco" pitchFamily="2" charset="77"/>
                <a:ea typeface="Roboto Cn" pitchFamily="2" charset="0"/>
              </a:rPr>
              <a:t> </a:t>
            </a:r>
            <a:r>
              <a:rPr lang="fr-FR" sz="1200" dirty="0">
                <a:solidFill>
                  <a:srgbClr val="002060"/>
                </a:solidFill>
                <a:latin typeface="Ryman Eco" pitchFamily="2" charset="77"/>
                <a:ea typeface="Roboto Cn" pitchFamily="2" charset="0"/>
              </a:rPr>
              <a:t>: Mettre en conformité les dispositifs publicitaires en infraction ;</a:t>
            </a:r>
          </a:p>
          <a:p>
            <a:pPr algn="just">
              <a:spcAft>
                <a:spcPts val="400"/>
              </a:spcAft>
            </a:pPr>
            <a:endParaRPr lang="fr-FR" sz="1200" b="1" dirty="0">
              <a:solidFill>
                <a:srgbClr val="002060"/>
              </a:solidFill>
              <a:latin typeface="Ryman Eco" pitchFamily="2" charset="77"/>
              <a:ea typeface="Roboto Cn" pitchFamily="2" charset="0"/>
            </a:endParaRPr>
          </a:p>
          <a:p>
            <a:pPr algn="just">
              <a:spcAft>
                <a:spcPts val="400"/>
              </a:spcAft>
            </a:pPr>
            <a:r>
              <a:rPr lang="fr-FR" sz="1200" b="1" u="sng" dirty="0">
                <a:solidFill>
                  <a:srgbClr val="002060"/>
                </a:solidFill>
                <a:latin typeface="Ryman Eco" pitchFamily="2" charset="77"/>
                <a:ea typeface="Roboto Cn" pitchFamily="2" charset="0"/>
              </a:rPr>
              <a:t>Enjeu 4</a:t>
            </a:r>
            <a:r>
              <a:rPr lang="fr-FR" sz="1200" dirty="0">
                <a:solidFill>
                  <a:srgbClr val="002060"/>
                </a:solidFill>
                <a:latin typeface="Ryman Eco" pitchFamily="2" charset="77"/>
                <a:ea typeface="Roboto Cn" pitchFamily="2" charset="0"/>
              </a:rPr>
              <a:t> : Réduire la densité et les formats publicitaires et les harmoniser autant que possible ;</a:t>
            </a:r>
          </a:p>
          <a:p>
            <a:pPr algn="just">
              <a:spcAft>
                <a:spcPts val="400"/>
              </a:spcAft>
            </a:pPr>
            <a:endParaRPr lang="fr-FR" sz="1200" dirty="0">
              <a:solidFill>
                <a:srgbClr val="002060"/>
              </a:solidFill>
              <a:latin typeface="Ryman Eco" pitchFamily="2" charset="77"/>
              <a:ea typeface="Roboto Cn" pitchFamily="2" charset="0"/>
            </a:endParaRPr>
          </a:p>
          <a:p>
            <a:pPr algn="just">
              <a:spcAft>
                <a:spcPts val="400"/>
              </a:spcAft>
            </a:pPr>
            <a:r>
              <a:rPr lang="fr-FR" sz="1200" b="1" u="sng" dirty="0">
                <a:solidFill>
                  <a:srgbClr val="002060"/>
                </a:solidFill>
                <a:latin typeface="Ryman Eco" pitchFamily="2" charset="77"/>
                <a:ea typeface="Roboto Cn" pitchFamily="2" charset="0"/>
              </a:rPr>
              <a:t>Enjeu 5</a:t>
            </a:r>
            <a:r>
              <a:rPr lang="fr-FR" sz="1200" dirty="0">
                <a:solidFill>
                  <a:srgbClr val="002060"/>
                </a:solidFill>
                <a:latin typeface="Ryman Eco" pitchFamily="2" charset="77"/>
                <a:ea typeface="Roboto Cn" pitchFamily="2" charset="0"/>
              </a:rPr>
              <a:t> : Limiter la pollution lumineuse notamment dans l’hypercentre en secteurs patrimoniaux.</a:t>
            </a:r>
          </a:p>
        </p:txBody>
      </p:sp>
    </p:spTree>
    <p:extLst>
      <p:ext uri="{BB962C8B-B14F-4D97-AF65-F5344CB8AC3E}">
        <p14:creationId xmlns:p14="http://schemas.microsoft.com/office/powerpoint/2010/main" val="2393813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21229870-29FB-0C4A-9468-54CCB64E25BF}"/>
              </a:ext>
            </a:extLst>
          </p:cNvPr>
          <p:cNvGrpSpPr/>
          <p:nvPr/>
        </p:nvGrpSpPr>
        <p:grpSpPr>
          <a:xfrm>
            <a:off x="86161" y="123750"/>
            <a:ext cx="9001272" cy="4896000"/>
            <a:chOff x="86161" y="123750"/>
            <a:chExt cx="9001272" cy="4896000"/>
          </a:xfrm>
        </p:grpSpPr>
        <p:pic>
          <p:nvPicPr>
            <p:cNvPr id="17" name="Image 16">
              <a:extLst>
                <a:ext uri="{FF2B5EF4-FFF2-40B4-BE49-F238E27FC236}">
                  <a16:creationId xmlns:a16="http://schemas.microsoft.com/office/drawing/2014/main" id="{3E1C3C05-E782-3E48-B172-4F77C17B1DF2}"/>
                </a:ext>
              </a:extLst>
            </p:cNvPr>
            <p:cNvPicPr>
              <a:picLocks noChangeAspect="1"/>
            </p:cNvPicPr>
            <p:nvPr/>
          </p:nvPicPr>
          <p:blipFill rotWithShape="1">
            <a:blip r:embed="rId2"/>
            <a:srcRect l="2783" t="43424" r="3599" b="1045"/>
            <a:stretch/>
          </p:blipFill>
          <p:spPr>
            <a:xfrm>
              <a:off x="3254161" y="123750"/>
              <a:ext cx="5833272" cy="4896000"/>
            </a:xfrm>
            <a:prstGeom prst="rect">
              <a:avLst/>
            </a:prstGeom>
          </p:spPr>
        </p:pic>
        <p:sp>
          <p:nvSpPr>
            <p:cNvPr id="18" name="Rectangle 17">
              <a:extLst>
                <a:ext uri="{FF2B5EF4-FFF2-40B4-BE49-F238E27FC236}">
                  <a16:creationId xmlns:a16="http://schemas.microsoft.com/office/drawing/2014/main" id="{7AEF7CE2-47B8-ED4C-9551-51B7BC623589}"/>
                </a:ext>
              </a:extLst>
            </p:cNvPr>
            <p:cNvSpPr/>
            <p:nvPr/>
          </p:nvSpPr>
          <p:spPr>
            <a:xfrm>
              <a:off x="86161" y="3119759"/>
              <a:ext cx="3168000" cy="1849545"/>
            </a:xfrm>
            <a:prstGeom prst="rect">
              <a:avLst/>
            </a:prstGeom>
            <a:solidFill>
              <a:srgbClr val="FFFFFF">
                <a:alpha val="69804"/>
              </a:srgbClr>
            </a:solidFill>
          </p:spPr>
          <p:txBody>
            <a:bodyPr wrap="square" anchor="ctr">
              <a:spAutoFit/>
            </a:bodyPr>
            <a:lstStyle/>
            <a:p>
              <a:pPr marL="171450" indent="-171450" algn="just">
                <a:lnSpc>
                  <a:spcPct val="110000"/>
                </a:lnSpc>
                <a:spcAft>
                  <a:spcPts val="1200"/>
                </a:spcAft>
                <a:buFont typeface="Wingdings" pitchFamily="2" charset="2"/>
                <a:buChar char="§"/>
              </a:pPr>
              <a:r>
                <a:rPr lang="fr-FR" sz="1600" b="1" dirty="0">
                  <a:solidFill>
                    <a:srgbClr val="C00000"/>
                  </a:solidFill>
                  <a:latin typeface="Ryman Eco" pitchFamily="2" charset="77"/>
                  <a:ea typeface="Roboto" charset="0"/>
                  <a:cs typeface="Ryman Eco"/>
                </a:rPr>
                <a:t>271</a:t>
              </a:r>
              <a:r>
                <a:rPr lang="fr-FR" sz="2000" b="1" dirty="0">
                  <a:solidFill>
                    <a:srgbClr val="C00000"/>
                  </a:solidFill>
                  <a:latin typeface="Ryman Eco" pitchFamily="2" charset="77"/>
                  <a:ea typeface="Roboto" charset="0"/>
                  <a:cs typeface="Ryman Eco"/>
                </a:rPr>
                <a:t> </a:t>
              </a:r>
              <a:r>
                <a:rPr lang="fr-FR" sz="1100" dirty="0">
                  <a:solidFill>
                    <a:srgbClr val="000000"/>
                  </a:solidFill>
                  <a:latin typeface="Ryman Eco" pitchFamily="2" charset="77"/>
                  <a:ea typeface="Roboto" charset="0"/>
                  <a:cs typeface="Ryman Eco"/>
                </a:rPr>
                <a:t>enseignes inventoriées, </a:t>
              </a:r>
              <a:r>
                <a:rPr lang="fr-FR" sz="1600" b="1" dirty="0">
                  <a:solidFill>
                    <a:srgbClr val="C00000"/>
                  </a:solidFill>
                  <a:latin typeface="Ryman Eco" pitchFamily="2" charset="77"/>
                  <a:ea typeface="Roboto" charset="0"/>
                  <a:cs typeface="Ryman Eco"/>
                </a:rPr>
                <a:t>25</a:t>
              </a:r>
              <a:r>
                <a:rPr lang="fr-FR" sz="2000" b="1" dirty="0">
                  <a:solidFill>
                    <a:srgbClr val="C00000"/>
                  </a:solidFill>
                  <a:latin typeface="Ryman Eco" pitchFamily="2" charset="77"/>
                  <a:ea typeface="Roboto" charset="0"/>
                  <a:cs typeface="Ryman Eco"/>
                </a:rPr>
                <a:t> </a:t>
              </a:r>
              <a:r>
                <a:rPr lang="fr-FR" sz="1100" dirty="0">
                  <a:solidFill>
                    <a:srgbClr val="000000"/>
                  </a:solidFill>
                  <a:latin typeface="Ryman Eco" pitchFamily="2" charset="77"/>
                  <a:ea typeface="Roboto" charset="0"/>
                  <a:cs typeface="Ryman Eco"/>
                </a:rPr>
                <a:t>ensembles</a:t>
              </a:r>
              <a:endParaRPr lang="fr-FR" sz="1100" dirty="0">
                <a:solidFill>
                  <a:srgbClr val="002060"/>
                </a:solidFill>
                <a:latin typeface="Ryman Eco"/>
                <a:ea typeface="Roboto" charset="0"/>
                <a:cs typeface="Ryman Eco"/>
              </a:endParaRPr>
            </a:p>
            <a:p>
              <a:pPr marL="171450" indent="-171450" algn="just">
                <a:lnSpc>
                  <a:spcPct val="110000"/>
                </a:lnSpc>
                <a:spcAft>
                  <a:spcPts val="1200"/>
                </a:spcAft>
                <a:buFont typeface="Wingdings" pitchFamily="2" charset="2"/>
                <a:buChar char="§"/>
              </a:pPr>
              <a:r>
                <a:rPr lang="fr-FR" sz="1100" dirty="0">
                  <a:solidFill>
                    <a:srgbClr val="002060"/>
                  </a:solidFill>
                  <a:latin typeface="Ryman Eco"/>
                  <a:ea typeface="Roboto" charset="0"/>
                  <a:cs typeface="Ryman Eco"/>
                </a:rPr>
                <a:t>Surdensité d’enseignes </a:t>
              </a:r>
              <a:r>
                <a:rPr lang="fr-FR" sz="1100" b="1" dirty="0">
                  <a:solidFill>
                    <a:srgbClr val="C00000"/>
                  </a:solidFill>
                  <a:latin typeface="Ryman Eco"/>
                  <a:ea typeface="Roboto" charset="0"/>
                  <a:cs typeface="Ryman Eco"/>
                </a:rPr>
                <a:t>dans le centre historique</a:t>
              </a:r>
              <a:r>
                <a:rPr lang="fr-FR" sz="1100" dirty="0">
                  <a:solidFill>
                    <a:srgbClr val="002060"/>
                  </a:solidFill>
                  <a:latin typeface="Ryman Eco"/>
                  <a:ea typeface="Roboto" charset="0"/>
                  <a:cs typeface="Ryman Eco"/>
                </a:rPr>
                <a:t> et </a:t>
              </a:r>
              <a:r>
                <a:rPr lang="fr-FR" sz="1100" b="1" dirty="0">
                  <a:solidFill>
                    <a:srgbClr val="C00000"/>
                  </a:solidFill>
                  <a:latin typeface="Ryman Eco"/>
                  <a:ea typeface="Roboto" charset="0"/>
                  <a:cs typeface="Ryman Eco"/>
                </a:rPr>
                <a:t>dans la zone d’activités économiques de Pont des Charrettes</a:t>
              </a:r>
            </a:p>
            <a:p>
              <a:pPr marL="171450" indent="-171450" algn="just">
                <a:lnSpc>
                  <a:spcPct val="110000"/>
                </a:lnSpc>
                <a:spcAft>
                  <a:spcPts val="1200"/>
                </a:spcAft>
                <a:buFont typeface="Wingdings" pitchFamily="2" charset="2"/>
                <a:buChar char="§"/>
              </a:pPr>
              <a:r>
                <a:rPr lang="fr-FR" sz="1100" dirty="0">
                  <a:solidFill>
                    <a:srgbClr val="002060"/>
                  </a:solidFill>
                  <a:latin typeface="Ryman Eco"/>
                  <a:ea typeface="Roboto" charset="0"/>
                  <a:cs typeface="Ryman Eco"/>
                </a:rPr>
                <a:t>Enseignes éparses </a:t>
              </a:r>
              <a:r>
                <a:rPr lang="fr-FR" sz="1100" b="1" dirty="0">
                  <a:solidFill>
                    <a:srgbClr val="C00000"/>
                  </a:solidFill>
                  <a:latin typeface="Ryman Eco"/>
                  <a:ea typeface="Roboto" charset="0"/>
                  <a:cs typeface="Ryman Eco"/>
                </a:rPr>
                <a:t>le long de l’avenue de la Gare (RD 982)</a:t>
              </a:r>
              <a:r>
                <a:rPr lang="fr-FR" sz="1100" dirty="0">
                  <a:solidFill>
                    <a:srgbClr val="002060"/>
                  </a:solidFill>
                  <a:latin typeface="Ryman Eco"/>
                  <a:ea typeface="Roboto" charset="0"/>
                  <a:cs typeface="Ryman Eco"/>
                </a:rPr>
                <a:t> et </a:t>
              </a:r>
              <a:r>
                <a:rPr lang="fr-FR" sz="1100" b="1" dirty="0">
                  <a:solidFill>
                    <a:srgbClr val="C00000"/>
                  </a:solidFill>
                  <a:latin typeface="Ryman Eco"/>
                  <a:ea typeface="Roboto" charset="0"/>
                  <a:cs typeface="Ryman Eco"/>
                </a:rPr>
                <a:t>à l’intersection des RD 981 et 407 (ZI du Mas de Mèze)</a:t>
              </a:r>
            </a:p>
          </p:txBody>
        </p:sp>
        <p:pic>
          <p:nvPicPr>
            <p:cNvPr id="4" name="Image 3">
              <a:extLst>
                <a:ext uri="{FF2B5EF4-FFF2-40B4-BE49-F238E27FC236}">
                  <a16:creationId xmlns:a16="http://schemas.microsoft.com/office/drawing/2014/main" id="{D96F8CDF-B837-D643-9E17-946948B2A7CE}"/>
                </a:ext>
              </a:extLst>
            </p:cNvPr>
            <p:cNvPicPr>
              <a:picLocks noChangeAspect="1"/>
            </p:cNvPicPr>
            <p:nvPr/>
          </p:nvPicPr>
          <p:blipFill rotWithShape="1">
            <a:blip r:embed="rId3"/>
            <a:srcRect l="13556" t="8041" r="9162" b="12664"/>
            <a:stretch/>
          </p:blipFill>
          <p:spPr>
            <a:xfrm>
              <a:off x="86161" y="476987"/>
              <a:ext cx="3168000" cy="2642772"/>
            </a:xfrm>
            <a:prstGeom prst="rect">
              <a:avLst/>
            </a:prstGeom>
          </p:spPr>
        </p:pic>
      </p:grpSp>
      <p:sp>
        <p:nvSpPr>
          <p:cNvPr id="14" name="Espace réservé du pied de page 2">
            <a:extLst>
              <a:ext uri="{FF2B5EF4-FFF2-40B4-BE49-F238E27FC236}">
                <a16:creationId xmlns:a16="http://schemas.microsoft.com/office/drawing/2014/main" id="{A725B271-E1AD-F341-96A2-E27ADDBB1977}"/>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5" name="Espace réservé du numéro de diapositive 5">
            <a:extLst>
              <a:ext uri="{FF2B5EF4-FFF2-40B4-BE49-F238E27FC236}">
                <a16:creationId xmlns:a16="http://schemas.microsoft.com/office/drawing/2014/main" id="{5E3E00D7-09B3-8741-BFE7-D578C69C3886}"/>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13</a:t>
            </a:fld>
            <a:endParaRPr lang="fr-FR" sz="900" dirty="0">
              <a:solidFill>
                <a:srgbClr val="000000"/>
              </a:solidFill>
            </a:endParaRPr>
          </a:p>
        </p:txBody>
      </p:sp>
      <p:sp>
        <p:nvSpPr>
          <p:cNvPr id="9" name="ZoneTexte 8">
            <a:extLst>
              <a:ext uri="{FF2B5EF4-FFF2-40B4-BE49-F238E27FC236}">
                <a16:creationId xmlns:a16="http://schemas.microsoft.com/office/drawing/2014/main" id="{99C95A96-373F-9441-9A74-BEA5373088A1}"/>
              </a:ext>
            </a:extLst>
          </p:cNvPr>
          <p:cNvSpPr txBox="1"/>
          <p:nvPr/>
        </p:nvSpPr>
        <p:spPr>
          <a:xfrm>
            <a:off x="873090" y="179815"/>
            <a:ext cx="3384000" cy="307777"/>
          </a:xfrm>
          <a:prstGeom prst="rect">
            <a:avLst/>
          </a:prstGeom>
          <a:solidFill>
            <a:srgbClr val="FFFFFF"/>
          </a:solidFill>
        </p:spPr>
        <p:txBody>
          <a:bodyPr wrap="square" rtlCol="0" anchor="ctr">
            <a:spAutoFit/>
          </a:bodyPr>
          <a:lstStyle/>
          <a:p>
            <a:r>
              <a:rPr lang="fr-FR" sz="1400" dirty="0">
                <a:solidFill>
                  <a:srgbClr val="659C95"/>
                </a:solidFill>
                <a:latin typeface="Ryman Eco" pitchFamily="2" charset="77"/>
                <a:ea typeface="Roboto" charset="0"/>
                <a:cs typeface="Ryman Eco"/>
              </a:rPr>
              <a:t>Répartition et localisation des enseignes</a:t>
            </a:r>
          </a:p>
        </p:txBody>
      </p:sp>
      <p:sp>
        <p:nvSpPr>
          <p:cNvPr id="13" name="Rectangle 12">
            <a:extLst>
              <a:ext uri="{FF2B5EF4-FFF2-40B4-BE49-F238E27FC236}">
                <a16:creationId xmlns:a16="http://schemas.microsoft.com/office/drawing/2014/main" id="{5ED8A4BE-D6D2-6B42-B2B3-38EA27BA2F07}"/>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9" name="ZoneTexte 18">
            <a:extLst>
              <a:ext uri="{FF2B5EF4-FFF2-40B4-BE49-F238E27FC236}">
                <a16:creationId xmlns:a16="http://schemas.microsoft.com/office/drawing/2014/main" id="{D354A09F-EE26-F74C-A245-E62EE6CA09A8}"/>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#04</a:t>
            </a:r>
          </a:p>
        </p:txBody>
      </p:sp>
    </p:spTree>
    <p:extLst>
      <p:ext uri="{BB962C8B-B14F-4D97-AF65-F5344CB8AC3E}">
        <p14:creationId xmlns:p14="http://schemas.microsoft.com/office/powerpoint/2010/main" val="3339143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2">
            <a:extLst>
              <a:ext uri="{FF2B5EF4-FFF2-40B4-BE49-F238E27FC236}">
                <a16:creationId xmlns:a16="http://schemas.microsoft.com/office/drawing/2014/main" id="{41411308-AE89-9F48-8C38-EE39E0277443}"/>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3" name="Espace réservé du numéro de diapositive 5">
            <a:extLst>
              <a:ext uri="{FF2B5EF4-FFF2-40B4-BE49-F238E27FC236}">
                <a16:creationId xmlns:a16="http://schemas.microsoft.com/office/drawing/2014/main" id="{B740F67F-D8A8-B14A-B6E1-E5DE0C3F09E2}"/>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14</a:t>
            </a:fld>
            <a:endParaRPr lang="fr-FR" sz="900" dirty="0">
              <a:solidFill>
                <a:srgbClr val="000000"/>
              </a:solidFill>
            </a:endParaRPr>
          </a:p>
        </p:txBody>
      </p:sp>
      <p:sp>
        <p:nvSpPr>
          <p:cNvPr id="15" name="Rectangle 14">
            <a:extLst>
              <a:ext uri="{FF2B5EF4-FFF2-40B4-BE49-F238E27FC236}">
                <a16:creationId xmlns:a16="http://schemas.microsoft.com/office/drawing/2014/main" id="{623A063A-F734-F648-B215-211AC0842850}"/>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7" name="ZoneTexte 16">
            <a:extLst>
              <a:ext uri="{FF2B5EF4-FFF2-40B4-BE49-F238E27FC236}">
                <a16:creationId xmlns:a16="http://schemas.microsoft.com/office/drawing/2014/main" id="{C2F245F3-DAE4-4C43-8C8B-5132EB78A7F0}"/>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#00</a:t>
            </a:r>
          </a:p>
        </p:txBody>
      </p:sp>
      <p:sp>
        <p:nvSpPr>
          <p:cNvPr id="8" name="ZoneTexte 7">
            <a:extLst>
              <a:ext uri="{FF2B5EF4-FFF2-40B4-BE49-F238E27FC236}">
                <a16:creationId xmlns:a16="http://schemas.microsoft.com/office/drawing/2014/main" id="{D5DF72B2-9AE8-584A-8A79-03E1331DB754}"/>
              </a:ext>
            </a:extLst>
          </p:cNvPr>
          <p:cNvSpPr txBox="1"/>
          <p:nvPr/>
        </p:nvSpPr>
        <p:spPr>
          <a:xfrm>
            <a:off x="873091" y="179815"/>
            <a:ext cx="3492000" cy="307777"/>
          </a:xfrm>
          <a:prstGeom prst="rect">
            <a:avLst/>
          </a:prstGeom>
          <a:solidFill>
            <a:schemeClr val="bg1"/>
          </a:solidFill>
          <a:ln>
            <a:solidFill>
              <a:schemeClr val="bg1"/>
            </a:solidFill>
          </a:ln>
        </p:spPr>
        <p:txBody>
          <a:bodyPr wrap="square" rtlCol="0" anchor="ctr">
            <a:spAutoFit/>
          </a:bodyPr>
          <a:lstStyle/>
          <a:p>
            <a:r>
              <a:rPr lang="fr-FR" sz="1400" dirty="0">
                <a:solidFill>
                  <a:srgbClr val="548B83"/>
                </a:solidFill>
                <a:latin typeface="Ryman Eco" pitchFamily="2" charset="77"/>
                <a:cs typeface="Ryman Eco"/>
              </a:rPr>
              <a:t>Enjeux principaux en matière d’enseignes</a:t>
            </a:r>
            <a:endParaRPr lang="fr-FR" sz="1200" dirty="0">
              <a:solidFill>
                <a:srgbClr val="659C95"/>
              </a:solidFill>
              <a:latin typeface="Ryman Eco" pitchFamily="2" charset="77"/>
            </a:endParaRPr>
          </a:p>
        </p:txBody>
      </p:sp>
      <p:sp>
        <p:nvSpPr>
          <p:cNvPr id="10" name="Rectangle 9">
            <a:extLst>
              <a:ext uri="{FF2B5EF4-FFF2-40B4-BE49-F238E27FC236}">
                <a16:creationId xmlns:a16="http://schemas.microsoft.com/office/drawing/2014/main" id="{09846CE5-7358-4E4F-B15C-4E6F5A559815}"/>
              </a:ext>
            </a:extLst>
          </p:cNvPr>
          <p:cNvSpPr/>
          <p:nvPr/>
        </p:nvSpPr>
        <p:spPr>
          <a:xfrm>
            <a:off x="792000" y="678432"/>
            <a:ext cx="7560000" cy="4070345"/>
          </a:xfrm>
          <a:prstGeom prst="rect">
            <a:avLst/>
          </a:prstGeom>
          <a:solidFill>
            <a:schemeClr val="accent2">
              <a:lumMod val="20000"/>
              <a:lumOff val="80000"/>
            </a:schemeClr>
          </a:solidFill>
        </p:spPr>
        <p:txBody>
          <a:bodyPr wrap="square" anchor="ctr">
            <a:spAutoFit/>
          </a:bodyPr>
          <a:lstStyle/>
          <a:p>
            <a:pPr algn="just">
              <a:spcAft>
                <a:spcPts val="400"/>
              </a:spcAft>
            </a:pPr>
            <a:r>
              <a:rPr lang="fr-FR" sz="1150" b="1" u="sng" dirty="0">
                <a:solidFill>
                  <a:srgbClr val="002060"/>
                </a:solidFill>
                <a:latin typeface="Ryman Eco" pitchFamily="2" charset="77"/>
                <a:ea typeface="Roboto Cn" pitchFamily="2" charset="0"/>
              </a:rPr>
              <a:t>Enjeu 1</a:t>
            </a:r>
            <a:r>
              <a:rPr lang="fr-FR" sz="1150" dirty="0">
                <a:solidFill>
                  <a:srgbClr val="002060"/>
                </a:solidFill>
                <a:latin typeface="Ryman Eco" pitchFamily="2" charset="77"/>
                <a:ea typeface="Roboto Cn" pitchFamily="2" charset="0"/>
              </a:rPr>
              <a:t> : Veiller au bon respect des règles nationales basiques pour l’ensemble des enseignes uzétiennes (état d’entretien des dispositifs, surdensité et saturation de certains dispositifs, implantation peu qualitative, …) ;</a:t>
            </a:r>
          </a:p>
          <a:p>
            <a:pPr algn="just">
              <a:spcAft>
                <a:spcPts val="400"/>
              </a:spcAft>
            </a:pPr>
            <a:endParaRPr lang="fr-FR" sz="1150" dirty="0">
              <a:solidFill>
                <a:srgbClr val="002060"/>
              </a:solidFill>
              <a:latin typeface="Ryman Eco" pitchFamily="2" charset="77"/>
              <a:ea typeface="Roboto Cn" pitchFamily="2" charset="0"/>
            </a:endParaRPr>
          </a:p>
          <a:p>
            <a:pPr algn="just">
              <a:spcAft>
                <a:spcPts val="400"/>
              </a:spcAft>
            </a:pPr>
            <a:r>
              <a:rPr lang="fr-FR" sz="1150" b="1" u="sng" dirty="0">
                <a:solidFill>
                  <a:srgbClr val="002060"/>
                </a:solidFill>
                <a:latin typeface="Ryman Eco" pitchFamily="2" charset="77"/>
                <a:ea typeface="Roboto Cn" pitchFamily="2" charset="0"/>
              </a:rPr>
              <a:t>Enjeu 2</a:t>
            </a:r>
            <a:r>
              <a:rPr lang="fr-FR" sz="1150" dirty="0">
                <a:solidFill>
                  <a:srgbClr val="002060"/>
                </a:solidFill>
                <a:latin typeface="Ryman Eco" pitchFamily="2" charset="77"/>
                <a:ea typeface="Roboto Cn" pitchFamily="2" charset="0"/>
              </a:rPr>
              <a:t> : Favoriser une meilleure lisibilité / cohérence des enseignes en façade (enseignes parallèles au mur et perpendiculaires au mur) et une plus grande qualité des fronts bâtis par des règles d’intégration architecturales ;</a:t>
            </a:r>
          </a:p>
          <a:p>
            <a:pPr algn="just">
              <a:spcAft>
                <a:spcPts val="400"/>
              </a:spcAft>
            </a:pPr>
            <a:endParaRPr lang="fr-FR" sz="1150" dirty="0">
              <a:solidFill>
                <a:srgbClr val="002060"/>
              </a:solidFill>
              <a:latin typeface="Ryman Eco" pitchFamily="2" charset="77"/>
              <a:ea typeface="Roboto Cn" pitchFamily="2" charset="0"/>
            </a:endParaRPr>
          </a:p>
          <a:p>
            <a:pPr algn="just">
              <a:spcAft>
                <a:spcPts val="400"/>
              </a:spcAft>
            </a:pPr>
            <a:r>
              <a:rPr lang="fr-FR" sz="1150" b="1" u="sng" dirty="0">
                <a:solidFill>
                  <a:srgbClr val="002060"/>
                </a:solidFill>
                <a:latin typeface="Ryman Eco" pitchFamily="2" charset="77"/>
                <a:ea typeface="Roboto Cn" pitchFamily="2" charset="0"/>
              </a:rPr>
              <a:t>Enjeu 3</a:t>
            </a:r>
            <a:r>
              <a:rPr lang="fr-FR" sz="1150" dirty="0">
                <a:solidFill>
                  <a:srgbClr val="002060"/>
                </a:solidFill>
                <a:latin typeface="Ryman Eco" pitchFamily="2" charset="77"/>
                <a:ea typeface="Roboto Cn" pitchFamily="2" charset="0"/>
              </a:rPr>
              <a:t> : Réduire les formats et éviter la prolifération des enseignes scellées au sol ou installées directement sur le sol ;</a:t>
            </a:r>
          </a:p>
          <a:p>
            <a:pPr algn="just">
              <a:spcAft>
                <a:spcPts val="400"/>
              </a:spcAft>
            </a:pPr>
            <a:endParaRPr lang="fr-FR" sz="1150" dirty="0">
              <a:solidFill>
                <a:srgbClr val="002060"/>
              </a:solidFill>
              <a:latin typeface="Ryman Eco" pitchFamily="2" charset="77"/>
              <a:ea typeface="Roboto Cn" pitchFamily="2" charset="0"/>
            </a:endParaRPr>
          </a:p>
          <a:p>
            <a:pPr algn="just">
              <a:spcAft>
                <a:spcPts val="400"/>
              </a:spcAft>
            </a:pPr>
            <a:r>
              <a:rPr lang="fr-FR" sz="1150" b="1" u="sng" dirty="0">
                <a:solidFill>
                  <a:srgbClr val="002060"/>
                </a:solidFill>
                <a:latin typeface="Ryman Eco" pitchFamily="2" charset="77"/>
                <a:ea typeface="Roboto Cn" pitchFamily="2" charset="0"/>
              </a:rPr>
              <a:t>Enjeu 4</a:t>
            </a:r>
            <a:r>
              <a:rPr lang="fr-FR" sz="1150" b="1" dirty="0">
                <a:solidFill>
                  <a:srgbClr val="002060"/>
                </a:solidFill>
                <a:latin typeface="Ryman Eco" pitchFamily="2" charset="77"/>
                <a:ea typeface="Roboto Cn" pitchFamily="2" charset="0"/>
              </a:rPr>
              <a:t> </a:t>
            </a:r>
            <a:r>
              <a:rPr lang="fr-FR" sz="1150" dirty="0">
                <a:solidFill>
                  <a:srgbClr val="002060"/>
                </a:solidFill>
                <a:latin typeface="Ryman Eco" pitchFamily="2" charset="77"/>
                <a:ea typeface="Roboto Cn" pitchFamily="2" charset="0"/>
              </a:rPr>
              <a:t>: Fixer des règles a minima cohérentes entre publicités et enseignes du même type (publicités sur clôture et enseignes sur clôture par exemple) ;</a:t>
            </a:r>
          </a:p>
          <a:p>
            <a:pPr algn="just">
              <a:spcAft>
                <a:spcPts val="400"/>
              </a:spcAft>
            </a:pPr>
            <a:endParaRPr lang="fr-FR" sz="1150" b="1" dirty="0">
              <a:solidFill>
                <a:srgbClr val="002060"/>
              </a:solidFill>
              <a:latin typeface="Ryman Eco" pitchFamily="2" charset="77"/>
              <a:ea typeface="Roboto Cn" pitchFamily="2" charset="0"/>
            </a:endParaRPr>
          </a:p>
          <a:p>
            <a:pPr algn="just">
              <a:spcAft>
                <a:spcPts val="400"/>
              </a:spcAft>
            </a:pPr>
            <a:r>
              <a:rPr lang="fr-FR" sz="1150" b="1" u="sng" dirty="0">
                <a:solidFill>
                  <a:srgbClr val="002060"/>
                </a:solidFill>
                <a:latin typeface="Ryman Eco" pitchFamily="2" charset="77"/>
                <a:ea typeface="Roboto Cn" pitchFamily="2" charset="0"/>
              </a:rPr>
              <a:t>Enjeu 5</a:t>
            </a:r>
            <a:r>
              <a:rPr lang="fr-FR" sz="1150" dirty="0">
                <a:solidFill>
                  <a:srgbClr val="002060"/>
                </a:solidFill>
                <a:latin typeface="Ryman Eco" pitchFamily="2" charset="77"/>
                <a:ea typeface="Roboto Cn" pitchFamily="2" charset="0"/>
              </a:rPr>
              <a:t> : Réduire le fort impact sur les paysages urbains des enseignes sur toiture en réduisant leur nombre et leur format voire en les interdisant totalement ;</a:t>
            </a:r>
          </a:p>
          <a:p>
            <a:pPr algn="just">
              <a:spcAft>
                <a:spcPts val="400"/>
              </a:spcAft>
            </a:pPr>
            <a:endParaRPr lang="fr-FR" sz="1150" dirty="0">
              <a:solidFill>
                <a:srgbClr val="002060"/>
              </a:solidFill>
              <a:latin typeface="Ryman Eco" pitchFamily="2" charset="77"/>
              <a:ea typeface="Roboto Cn" pitchFamily="2" charset="0"/>
            </a:endParaRPr>
          </a:p>
          <a:p>
            <a:pPr algn="just">
              <a:spcAft>
                <a:spcPts val="400"/>
              </a:spcAft>
            </a:pPr>
            <a:r>
              <a:rPr lang="fr-FR" sz="1150" b="1" u="sng" dirty="0">
                <a:solidFill>
                  <a:srgbClr val="002060"/>
                </a:solidFill>
                <a:latin typeface="Ryman Eco" pitchFamily="2" charset="77"/>
                <a:ea typeface="Roboto Cn" pitchFamily="2" charset="0"/>
              </a:rPr>
              <a:t>Enjeu 6</a:t>
            </a:r>
            <a:r>
              <a:rPr lang="fr-FR" sz="1150" dirty="0">
                <a:solidFill>
                  <a:srgbClr val="002060"/>
                </a:solidFill>
                <a:latin typeface="Ryman Eco" pitchFamily="2" charset="77"/>
                <a:ea typeface="Roboto Cn" pitchFamily="2" charset="0"/>
              </a:rPr>
              <a:t> : Limiter la pollution lumineuse en instaurant une plage d’extinction lumineuse plus contraignante ;</a:t>
            </a:r>
          </a:p>
          <a:p>
            <a:pPr algn="just">
              <a:spcAft>
                <a:spcPts val="400"/>
              </a:spcAft>
            </a:pPr>
            <a:endParaRPr lang="fr-FR" sz="1150" dirty="0">
              <a:solidFill>
                <a:srgbClr val="002060"/>
              </a:solidFill>
              <a:latin typeface="Ryman Eco" pitchFamily="2" charset="77"/>
              <a:ea typeface="Roboto Cn" pitchFamily="2" charset="0"/>
            </a:endParaRPr>
          </a:p>
          <a:p>
            <a:pPr algn="just">
              <a:spcAft>
                <a:spcPts val="400"/>
              </a:spcAft>
            </a:pPr>
            <a:r>
              <a:rPr lang="fr-FR" sz="1150" b="1" u="sng" dirty="0">
                <a:solidFill>
                  <a:srgbClr val="002060"/>
                </a:solidFill>
                <a:latin typeface="Ryman Eco" pitchFamily="2" charset="77"/>
                <a:ea typeface="Roboto Cn" pitchFamily="2" charset="0"/>
              </a:rPr>
              <a:t>Enjeu 7</a:t>
            </a:r>
            <a:r>
              <a:rPr lang="fr-FR" sz="1150" dirty="0">
                <a:solidFill>
                  <a:srgbClr val="002060"/>
                </a:solidFill>
                <a:latin typeface="Ryman Eco" pitchFamily="2" charset="77"/>
                <a:ea typeface="Roboto Cn" pitchFamily="2" charset="0"/>
              </a:rPr>
              <a:t> : Aligner les règles des enseignes temporaires sur celles des enseignes permanentes éviter leur prolifération au détriment de ces dernières.</a:t>
            </a:r>
          </a:p>
        </p:txBody>
      </p:sp>
    </p:spTree>
    <p:extLst>
      <p:ext uri="{BB962C8B-B14F-4D97-AF65-F5344CB8AC3E}">
        <p14:creationId xmlns:p14="http://schemas.microsoft.com/office/powerpoint/2010/main" val="102670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AdobeStock_75392250.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7294" y="3931"/>
            <a:ext cx="4856707" cy="5148383"/>
          </a:xfrm>
          <a:prstGeom prst="rect">
            <a:avLst/>
          </a:prstGeom>
        </p:spPr>
      </p:pic>
      <p:sp>
        <p:nvSpPr>
          <p:cNvPr id="2" name="Rectangle 1"/>
          <p:cNvSpPr/>
          <p:nvPr/>
        </p:nvSpPr>
        <p:spPr>
          <a:xfrm>
            <a:off x="3115311" y="1248015"/>
            <a:ext cx="2913781" cy="2660214"/>
          </a:xfrm>
          <a:prstGeom prst="rect">
            <a:avLst/>
          </a:prstGeom>
          <a:noFill/>
          <a:ln>
            <a:solidFill>
              <a:srgbClr val="DE4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4" name="ZoneTexte 3"/>
          <p:cNvSpPr txBox="1"/>
          <p:nvPr/>
        </p:nvSpPr>
        <p:spPr>
          <a:xfrm>
            <a:off x="500448" y="1993282"/>
            <a:ext cx="3571427" cy="1181093"/>
          </a:xfrm>
          <a:prstGeom prst="rect">
            <a:avLst/>
          </a:prstGeom>
          <a:solidFill>
            <a:srgbClr val="FFFFFF"/>
          </a:solidFill>
          <a:ln>
            <a:solidFill>
              <a:srgbClr val="FFFFFF"/>
            </a:solidFill>
          </a:ln>
        </p:spPr>
        <p:txBody>
          <a:bodyPr wrap="square" rtlCol="0" anchor="ctr">
            <a:spAutoFit/>
          </a:bodyPr>
          <a:lstStyle/>
          <a:p>
            <a:pPr algn="r">
              <a:lnSpc>
                <a:spcPct val="120000"/>
              </a:lnSpc>
            </a:pPr>
            <a:r>
              <a:rPr lang="fr-FR" sz="2000" dirty="0">
                <a:solidFill>
                  <a:srgbClr val="000000"/>
                </a:solidFill>
                <a:latin typeface="Ryman Eco" pitchFamily="2" charset="77"/>
              </a:rPr>
              <a:t>ORIENTATIONS POSSIBLES EN MATIERE DE PUBLICITE EXTERIEURE</a:t>
            </a:r>
          </a:p>
        </p:txBody>
      </p:sp>
      <p:sp>
        <p:nvSpPr>
          <p:cNvPr id="9" name="Espace réservé du pied de page 2">
            <a:extLst>
              <a:ext uri="{FF2B5EF4-FFF2-40B4-BE49-F238E27FC236}">
                <a16:creationId xmlns:a16="http://schemas.microsoft.com/office/drawing/2014/main" id="{E74DBFBF-0CFA-C74A-BCD3-01CCAC4C13C7}"/>
              </a:ext>
            </a:extLst>
          </p:cNvPr>
          <p:cNvSpPr txBox="1">
            <a:spLocks/>
          </p:cNvSpPr>
          <p:nvPr/>
        </p:nvSpPr>
        <p:spPr>
          <a:xfrm>
            <a:off x="-1260" y="4968655"/>
            <a:ext cx="1862051" cy="194862"/>
          </a:xfrm>
          <a:prstGeom prst="rect">
            <a:avLst/>
          </a:prstGeom>
        </p:spPr>
        <p:txBody>
          <a:bodyPr anchor="ct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500">
                <a:solidFill>
                  <a:srgbClr val="000000"/>
                </a:solidFill>
                <a:latin typeface="Ryman Eco" pitchFamily="2" charset="77"/>
                <a:cs typeface="Ryman Eco"/>
              </a:rPr>
              <a:t>Tous droits réservés GO PUB - Document confidentiel</a:t>
            </a:r>
            <a:endParaRPr lang="fr-FR" sz="500" dirty="0">
              <a:solidFill>
                <a:srgbClr val="000000"/>
              </a:solidFill>
              <a:latin typeface="Ryman Eco" pitchFamily="2" charset="77"/>
              <a:cs typeface="Ryman Eco"/>
            </a:endParaRPr>
          </a:p>
        </p:txBody>
      </p:sp>
      <p:sp>
        <p:nvSpPr>
          <p:cNvPr id="10" name="Espace réservé du numéro de diapositive 5">
            <a:extLst>
              <a:ext uri="{FF2B5EF4-FFF2-40B4-BE49-F238E27FC236}">
                <a16:creationId xmlns:a16="http://schemas.microsoft.com/office/drawing/2014/main" id="{3FF18967-4B85-8D49-941A-5EEE4236666A}"/>
              </a:ext>
            </a:extLst>
          </p:cNvPr>
          <p:cNvSpPr>
            <a:spLocks noGrp="1"/>
          </p:cNvSpPr>
          <p:nvPr>
            <p:ph type="sldNum" sz="quarter" idx="12"/>
          </p:nvPr>
        </p:nvSpPr>
        <p:spPr>
          <a:xfrm>
            <a:off x="8489092" y="4981435"/>
            <a:ext cx="504000" cy="169304"/>
          </a:xfrm>
        </p:spPr>
        <p:txBody>
          <a:bodyPr/>
          <a:lstStyle/>
          <a:p>
            <a:pPr algn="ctr"/>
            <a:fld id="{0163085A-C9A4-504D-85D8-40262E245035}" type="slidenum">
              <a:rPr lang="fr-FR">
                <a:solidFill>
                  <a:srgbClr val="000000"/>
                </a:solidFill>
                <a:latin typeface="Ryman Eco" pitchFamily="2" charset="77"/>
              </a:rPr>
              <a:pPr algn="ctr"/>
              <a:t>15</a:t>
            </a:fld>
            <a:endParaRPr lang="fr-FR" dirty="0">
              <a:solidFill>
                <a:srgbClr val="000000"/>
              </a:solidFill>
              <a:latin typeface="Ryman Eco" pitchFamily="2" charset="77"/>
            </a:endParaRPr>
          </a:p>
        </p:txBody>
      </p:sp>
    </p:spTree>
    <p:extLst>
      <p:ext uri="{BB962C8B-B14F-4D97-AF65-F5344CB8AC3E}">
        <p14:creationId xmlns:p14="http://schemas.microsoft.com/office/powerpoint/2010/main" val="808149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2">
            <a:extLst>
              <a:ext uri="{FF2B5EF4-FFF2-40B4-BE49-F238E27FC236}">
                <a16:creationId xmlns:a16="http://schemas.microsoft.com/office/drawing/2014/main" id="{41411308-AE89-9F48-8C38-EE39E0277443}"/>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3" name="Espace réservé du numéro de diapositive 5">
            <a:extLst>
              <a:ext uri="{FF2B5EF4-FFF2-40B4-BE49-F238E27FC236}">
                <a16:creationId xmlns:a16="http://schemas.microsoft.com/office/drawing/2014/main" id="{B740F67F-D8A8-B14A-B6E1-E5DE0C3F09E2}"/>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16</a:t>
            </a:fld>
            <a:endParaRPr lang="fr-FR" sz="900" dirty="0">
              <a:solidFill>
                <a:srgbClr val="000000"/>
              </a:solidFill>
            </a:endParaRPr>
          </a:p>
        </p:txBody>
      </p:sp>
      <p:sp>
        <p:nvSpPr>
          <p:cNvPr id="15" name="Rectangle 14">
            <a:extLst>
              <a:ext uri="{FF2B5EF4-FFF2-40B4-BE49-F238E27FC236}">
                <a16:creationId xmlns:a16="http://schemas.microsoft.com/office/drawing/2014/main" id="{623A063A-F734-F648-B215-211AC0842850}"/>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7" name="ZoneTexte 16">
            <a:extLst>
              <a:ext uri="{FF2B5EF4-FFF2-40B4-BE49-F238E27FC236}">
                <a16:creationId xmlns:a16="http://schemas.microsoft.com/office/drawing/2014/main" id="{C2F245F3-DAE4-4C43-8C8B-5132EB78A7F0}"/>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#01</a:t>
            </a:r>
          </a:p>
        </p:txBody>
      </p:sp>
      <p:sp>
        <p:nvSpPr>
          <p:cNvPr id="18" name="Rectangle 17">
            <a:extLst>
              <a:ext uri="{FF2B5EF4-FFF2-40B4-BE49-F238E27FC236}">
                <a16:creationId xmlns:a16="http://schemas.microsoft.com/office/drawing/2014/main" id="{87BB4E45-D72B-394A-A2BB-406099A83F1F}"/>
              </a:ext>
            </a:extLst>
          </p:cNvPr>
          <p:cNvSpPr/>
          <p:nvPr/>
        </p:nvSpPr>
        <p:spPr>
          <a:xfrm>
            <a:off x="162000" y="636262"/>
            <a:ext cx="8820000" cy="4298613"/>
          </a:xfrm>
          <a:prstGeom prst="rect">
            <a:avLst/>
          </a:prstGeom>
          <a:solidFill>
            <a:schemeClr val="accent1">
              <a:lumMod val="60000"/>
              <a:lumOff val="40000"/>
            </a:schemeClr>
          </a:solidFill>
        </p:spPr>
        <p:txBody>
          <a:bodyPr wrap="square" anchor="ctr">
            <a:spAutoFit/>
          </a:bodyPr>
          <a:lstStyle/>
          <a:p>
            <a:pPr algn="just">
              <a:spcAft>
                <a:spcPts val="400"/>
              </a:spcAft>
            </a:pPr>
            <a:r>
              <a:rPr lang="fr-FR" sz="1200" b="1" u="sng" dirty="0">
                <a:solidFill>
                  <a:srgbClr val="002060"/>
                </a:solidFill>
                <a:latin typeface="Ryman Eco" pitchFamily="2" charset="77"/>
                <a:ea typeface="Roboto Cn" pitchFamily="2" charset="0"/>
              </a:rPr>
              <a:t>Objectif 1</a:t>
            </a:r>
            <a:r>
              <a:rPr lang="fr-FR" sz="1200" dirty="0">
                <a:solidFill>
                  <a:srgbClr val="002060"/>
                </a:solidFill>
                <a:latin typeface="Ryman Eco" pitchFamily="2" charset="77"/>
                <a:ea typeface="Roboto Cn" pitchFamily="2" charset="0"/>
              </a:rPr>
              <a:t> : Prendre en compte l’évolution législative et règlementaire notamment la loi portant Engagement National pour l’Environnement dite « Grenelle 2 » du 12 juillet 2010 et la loi n°2016-925 du 7 juillet 2016 relative à la liberté de la création, à l'architecture et au patrimoine ;</a:t>
            </a:r>
          </a:p>
          <a:p>
            <a:pPr algn="just">
              <a:spcAft>
                <a:spcPts val="400"/>
              </a:spcAft>
            </a:pPr>
            <a:endParaRPr lang="fr-FR" sz="1200" dirty="0">
              <a:solidFill>
                <a:srgbClr val="002060"/>
              </a:solidFill>
              <a:latin typeface="Ryman Eco" pitchFamily="2" charset="77"/>
              <a:ea typeface="Roboto Cn" pitchFamily="2" charset="0"/>
            </a:endParaRPr>
          </a:p>
          <a:p>
            <a:pPr algn="just">
              <a:spcAft>
                <a:spcPts val="400"/>
              </a:spcAft>
            </a:pPr>
            <a:r>
              <a:rPr lang="fr-FR" sz="1200" b="1" u="sng" dirty="0">
                <a:solidFill>
                  <a:srgbClr val="002060"/>
                </a:solidFill>
                <a:latin typeface="Ryman Eco" pitchFamily="2" charset="77"/>
                <a:ea typeface="Roboto Cn" pitchFamily="2" charset="0"/>
              </a:rPr>
              <a:t>Objectif 2</a:t>
            </a:r>
            <a:r>
              <a:rPr lang="fr-FR" sz="1200" dirty="0">
                <a:solidFill>
                  <a:srgbClr val="002060"/>
                </a:solidFill>
                <a:latin typeface="Ryman Eco" pitchFamily="2" charset="77"/>
                <a:ea typeface="Roboto Cn" pitchFamily="2" charset="0"/>
              </a:rPr>
              <a:t> : Adapter la règlementation nationale pour tenir compte de l’environnement urbain, architectural et paysager du territoire communal ;</a:t>
            </a:r>
          </a:p>
          <a:p>
            <a:pPr algn="just">
              <a:spcAft>
                <a:spcPts val="400"/>
              </a:spcAft>
            </a:pPr>
            <a:endParaRPr lang="fr-FR" sz="1200" dirty="0">
              <a:solidFill>
                <a:srgbClr val="002060"/>
              </a:solidFill>
              <a:latin typeface="Ryman Eco" pitchFamily="2" charset="77"/>
              <a:ea typeface="Roboto Cn" pitchFamily="2" charset="0"/>
            </a:endParaRPr>
          </a:p>
          <a:p>
            <a:pPr algn="just">
              <a:spcAft>
                <a:spcPts val="400"/>
              </a:spcAft>
            </a:pPr>
            <a:r>
              <a:rPr lang="fr-FR" sz="1200" b="1" u="sng" dirty="0">
                <a:solidFill>
                  <a:srgbClr val="002060"/>
                </a:solidFill>
                <a:latin typeface="Ryman Eco" pitchFamily="2" charset="77"/>
                <a:ea typeface="Roboto Cn" pitchFamily="2" charset="0"/>
              </a:rPr>
              <a:t>Objectif 3</a:t>
            </a:r>
            <a:r>
              <a:rPr lang="fr-FR" sz="1200" dirty="0">
                <a:solidFill>
                  <a:srgbClr val="002060"/>
                </a:solidFill>
                <a:latin typeface="Ryman Eco" pitchFamily="2" charset="77"/>
                <a:ea typeface="Roboto Cn" pitchFamily="2" charset="0"/>
              </a:rPr>
              <a:t> : Préserver la qualité des paysages uzétiens -tant naturels qu’urbains- de plus en plus impactés par les dispositifs d’affichage extérieur y compris au sein des secteurs résidentiels et patrimoniaux ;</a:t>
            </a:r>
          </a:p>
          <a:p>
            <a:pPr algn="just">
              <a:spcAft>
                <a:spcPts val="400"/>
              </a:spcAft>
            </a:pPr>
            <a:endParaRPr lang="fr-FR" sz="1200" dirty="0">
              <a:solidFill>
                <a:srgbClr val="002060"/>
              </a:solidFill>
              <a:latin typeface="Ryman Eco" pitchFamily="2" charset="77"/>
              <a:ea typeface="Roboto Cn" pitchFamily="2" charset="0"/>
            </a:endParaRPr>
          </a:p>
          <a:p>
            <a:pPr algn="just">
              <a:spcAft>
                <a:spcPts val="400"/>
              </a:spcAft>
            </a:pPr>
            <a:r>
              <a:rPr lang="fr-FR" sz="1200" b="1" u="sng" dirty="0">
                <a:solidFill>
                  <a:srgbClr val="002060"/>
                </a:solidFill>
                <a:latin typeface="Ryman Eco" pitchFamily="2" charset="77"/>
                <a:ea typeface="Roboto Cn" pitchFamily="2" charset="0"/>
              </a:rPr>
              <a:t>Objectif 4</a:t>
            </a:r>
            <a:r>
              <a:rPr lang="fr-FR" sz="1200" b="1" dirty="0">
                <a:solidFill>
                  <a:srgbClr val="002060"/>
                </a:solidFill>
                <a:latin typeface="Ryman Eco" pitchFamily="2" charset="77"/>
                <a:ea typeface="Roboto Cn" pitchFamily="2" charset="0"/>
              </a:rPr>
              <a:t> </a:t>
            </a:r>
            <a:r>
              <a:rPr lang="fr-FR" sz="1200" dirty="0">
                <a:solidFill>
                  <a:srgbClr val="002060"/>
                </a:solidFill>
                <a:latin typeface="Ryman Eco" pitchFamily="2" charset="77"/>
                <a:ea typeface="Roboto Cn" pitchFamily="2" charset="0"/>
              </a:rPr>
              <a:t>: </a:t>
            </a:r>
            <a:r>
              <a:rPr lang="fr-FR" sz="1200" dirty="0">
                <a:solidFill>
                  <a:srgbClr val="002060"/>
                </a:solidFill>
                <a:latin typeface="Ryman Eco" pitchFamily="2" charset="77"/>
              </a:rPr>
              <a:t>Renforcer l’image de la commune classée « Ville d’art et d’histoire » en réduisant la pression publicitaire notamment aux abords des entrées de villes, des zones d’activités économiques et le long des axes routiers structurants tout en permettant aux professionnels de se signaler efficacement </a:t>
            </a:r>
            <a:r>
              <a:rPr lang="fr-FR" sz="1200" dirty="0">
                <a:solidFill>
                  <a:srgbClr val="002060"/>
                </a:solidFill>
                <a:latin typeface="Ryman Eco" pitchFamily="2" charset="77"/>
                <a:ea typeface="Roboto Cn" pitchFamily="2" charset="0"/>
              </a:rPr>
              <a:t>;</a:t>
            </a:r>
          </a:p>
          <a:p>
            <a:pPr algn="just">
              <a:spcAft>
                <a:spcPts val="400"/>
              </a:spcAft>
            </a:pPr>
            <a:endParaRPr lang="fr-FR" sz="1200" b="1" dirty="0">
              <a:solidFill>
                <a:srgbClr val="002060"/>
              </a:solidFill>
              <a:latin typeface="Ryman Eco" pitchFamily="2" charset="77"/>
              <a:ea typeface="Roboto Cn" pitchFamily="2" charset="0"/>
            </a:endParaRPr>
          </a:p>
          <a:p>
            <a:pPr algn="just">
              <a:spcAft>
                <a:spcPts val="400"/>
              </a:spcAft>
            </a:pPr>
            <a:r>
              <a:rPr lang="fr-FR" sz="1200" b="1" u="sng" dirty="0">
                <a:solidFill>
                  <a:srgbClr val="002060"/>
                </a:solidFill>
                <a:latin typeface="Ryman Eco" pitchFamily="2" charset="77"/>
                <a:ea typeface="Roboto Cn" pitchFamily="2" charset="0"/>
              </a:rPr>
              <a:t>Objectif 5</a:t>
            </a:r>
            <a:r>
              <a:rPr lang="fr-FR" sz="1200" dirty="0">
                <a:solidFill>
                  <a:srgbClr val="002060"/>
                </a:solidFill>
                <a:latin typeface="Ryman Eco" pitchFamily="2" charset="77"/>
                <a:ea typeface="Roboto Cn" pitchFamily="2" charset="0"/>
              </a:rPr>
              <a:t> : Conserver l’attractivité et donc l’activité des commerces de proximité par l’utilisation d’une signalétique appropriée susceptible de ne pas dégrader l’harmonie architecturale du tissu urbain ;</a:t>
            </a:r>
          </a:p>
          <a:p>
            <a:pPr algn="just">
              <a:spcAft>
                <a:spcPts val="400"/>
              </a:spcAft>
            </a:pPr>
            <a:endParaRPr lang="fr-FR" sz="1200" b="1" dirty="0">
              <a:solidFill>
                <a:srgbClr val="002060"/>
              </a:solidFill>
              <a:latin typeface="Ryman Eco" pitchFamily="2" charset="77"/>
              <a:ea typeface="Roboto Cn" pitchFamily="2" charset="0"/>
            </a:endParaRPr>
          </a:p>
          <a:p>
            <a:pPr algn="just">
              <a:spcAft>
                <a:spcPts val="400"/>
              </a:spcAft>
            </a:pPr>
            <a:r>
              <a:rPr lang="fr-FR" sz="1200" b="1" u="sng" dirty="0">
                <a:solidFill>
                  <a:srgbClr val="002060"/>
                </a:solidFill>
                <a:latin typeface="Ryman Eco" pitchFamily="2" charset="77"/>
                <a:ea typeface="Roboto Cn" pitchFamily="2" charset="0"/>
              </a:rPr>
              <a:t>Objectif 6</a:t>
            </a:r>
            <a:r>
              <a:rPr lang="fr-FR" sz="1200" dirty="0">
                <a:solidFill>
                  <a:srgbClr val="002060"/>
                </a:solidFill>
                <a:latin typeface="Ryman Eco" pitchFamily="2" charset="77"/>
                <a:ea typeface="Roboto Cn" pitchFamily="2" charset="0"/>
              </a:rPr>
              <a:t> : Encadrer l’évolution technologique de l’affichage publicitaire (dispositifs lumineux et notamment numériques) dans un souci de préservation de l’environnement et de développement durable (lutte contre la pollution visuelle excessive et les dispositifs énergivores en particulier). </a:t>
            </a:r>
          </a:p>
        </p:txBody>
      </p:sp>
      <p:sp>
        <p:nvSpPr>
          <p:cNvPr id="19" name="ZoneTexte 18">
            <a:extLst>
              <a:ext uri="{FF2B5EF4-FFF2-40B4-BE49-F238E27FC236}">
                <a16:creationId xmlns:a16="http://schemas.microsoft.com/office/drawing/2014/main" id="{3541A8D6-0E69-B24C-9688-31C8E38E86DC}"/>
              </a:ext>
            </a:extLst>
          </p:cNvPr>
          <p:cNvSpPr txBox="1"/>
          <p:nvPr/>
        </p:nvSpPr>
        <p:spPr>
          <a:xfrm>
            <a:off x="873090" y="174846"/>
            <a:ext cx="3492000" cy="307777"/>
          </a:xfrm>
          <a:prstGeom prst="rect">
            <a:avLst/>
          </a:prstGeom>
          <a:solidFill>
            <a:schemeClr val="bg1"/>
          </a:solidFill>
          <a:ln>
            <a:solidFill>
              <a:schemeClr val="bg1"/>
            </a:solidFill>
          </a:ln>
        </p:spPr>
        <p:txBody>
          <a:bodyPr wrap="square" rtlCol="0" anchor="ctr">
            <a:spAutoFit/>
          </a:bodyPr>
          <a:lstStyle/>
          <a:p>
            <a:r>
              <a:rPr lang="fr-FR" sz="1400" dirty="0">
                <a:solidFill>
                  <a:srgbClr val="548B83"/>
                </a:solidFill>
                <a:latin typeface="Ryman Eco" pitchFamily="2" charset="77"/>
                <a:cs typeface="Ryman Eco"/>
              </a:rPr>
              <a:t>Rappel des objectifs d’élaboration du RLP</a:t>
            </a:r>
            <a:endParaRPr lang="fr-FR" sz="1200" dirty="0">
              <a:solidFill>
                <a:srgbClr val="659C95"/>
              </a:solidFill>
              <a:latin typeface="Ryman Eco" pitchFamily="2" charset="77"/>
            </a:endParaRPr>
          </a:p>
        </p:txBody>
      </p:sp>
    </p:spTree>
    <p:extLst>
      <p:ext uri="{BB962C8B-B14F-4D97-AF65-F5344CB8AC3E}">
        <p14:creationId xmlns:p14="http://schemas.microsoft.com/office/powerpoint/2010/main" val="1748018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93001" y="174592"/>
            <a:ext cx="3108151" cy="307777"/>
          </a:xfrm>
          <a:prstGeom prst="rect">
            <a:avLst/>
          </a:prstGeom>
          <a:solidFill>
            <a:schemeClr val="bg1"/>
          </a:solidFill>
          <a:ln>
            <a:solidFill>
              <a:schemeClr val="bg1"/>
            </a:solidFill>
          </a:ln>
        </p:spPr>
        <p:txBody>
          <a:bodyPr wrap="square" rtlCol="0">
            <a:spAutoFit/>
          </a:bodyPr>
          <a:lstStyle/>
          <a:p>
            <a:r>
              <a:rPr lang="fr-FR" sz="1400" dirty="0">
                <a:solidFill>
                  <a:srgbClr val="659C95"/>
                </a:solidFill>
                <a:latin typeface="Ryman Eco"/>
              </a:rPr>
              <a:t>Orientations</a:t>
            </a:r>
            <a:endParaRPr lang="fr-FR" sz="1200" dirty="0">
              <a:solidFill>
                <a:srgbClr val="659C95"/>
              </a:solidFill>
              <a:latin typeface="Ryman Eco"/>
            </a:endParaRPr>
          </a:p>
        </p:txBody>
      </p:sp>
      <p:sp>
        <p:nvSpPr>
          <p:cNvPr id="13" name="Rectangle 12">
            <a:extLst>
              <a:ext uri="{FF2B5EF4-FFF2-40B4-BE49-F238E27FC236}">
                <a16:creationId xmlns:a16="http://schemas.microsoft.com/office/drawing/2014/main" id="{B22BBF56-3BE6-634E-9526-4473FCBB7B63}"/>
              </a:ext>
            </a:extLst>
          </p:cNvPr>
          <p:cNvSpPr/>
          <p:nvPr/>
        </p:nvSpPr>
        <p:spPr>
          <a:xfrm>
            <a:off x="-73256" y="121916"/>
            <a:ext cx="763691"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5" name="ZoneTexte 14">
            <a:extLst>
              <a:ext uri="{FF2B5EF4-FFF2-40B4-BE49-F238E27FC236}">
                <a16:creationId xmlns:a16="http://schemas.microsoft.com/office/drawing/2014/main" id="{93079A07-33A2-CF46-AF46-C33CEE50B875}"/>
              </a:ext>
            </a:extLst>
          </p:cNvPr>
          <p:cNvSpPr txBox="1"/>
          <p:nvPr/>
        </p:nvSpPr>
        <p:spPr>
          <a:xfrm>
            <a:off x="341930" y="166020"/>
            <a:ext cx="600353"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#01</a:t>
            </a:r>
          </a:p>
        </p:txBody>
      </p:sp>
      <p:sp>
        <p:nvSpPr>
          <p:cNvPr id="16" name="ZoneTexte 15">
            <a:extLst>
              <a:ext uri="{FF2B5EF4-FFF2-40B4-BE49-F238E27FC236}">
                <a16:creationId xmlns:a16="http://schemas.microsoft.com/office/drawing/2014/main" id="{336DE97C-5C69-3444-BBF0-EC24D2D14939}"/>
              </a:ext>
            </a:extLst>
          </p:cNvPr>
          <p:cNvSpPr txBox="1"/>
          <p:nvPr/>
        </p:nvSpPr>
        <p:spPr>
          <a:xfrm>
            <a:off x="873090" y="174846"/>
            <a:ext cx="3451775" cy="307777"/>
          </a:xfrm>
          <a:prstGeom prst="rect">
            <a:avLst/>
          </a:prstGeom>
          <a:solidFill>
            <a:schemeClr val="bg1"/>
          </a:solidFill>
          <a:ln>
            <a:solidFill>
              <a:schemeClr val="bg1"/>
            </a:solidFill>
          </a:ln>
        </p:spPr>
        <p:txBody>
          <a:bodyPr wrap="square" rtlCol="0" anchor="ctr">
            <a:spAutoFit/>
          </a:bodyPr>
          <a:lstStyle/>
          <a:p>
            <a:r>
              <a:rPr lang="fr-FR" sz="1400" dirty="0">
                <a:solidFill>
                  <a:srgbClr val="548B83"/>
                </a:solidFill>
                <a:latin typeface="Ryman Eco" pitchFamily="2" charset="77"/>
                <a:cs typeface="Ryman Eco"/>
              </a:rPr>
              <a:t>Orientations proposées pour le futur RLP</a:t>
            </a:r>
            <a:endParaRPr lang="fr-FR" sz="1200" dirty="0">
              <a:solidFill>
                <a:srgbClr val="659C95"/>
              </a:solidFill>
              <a:latin typeface="Ryman Eco" pitchFamily="2" charset="77"/>
            </a:endParaRPr>
          </a:p>
        </p:txBody>
      </p:sp>
      <p:sp>
        <p:nvSpPr>
          <p:cNvPr id="18" name="Espace réservé du pied de page 2">
            <a:extLst>
              <a:ext uri="{FF2B5EF4-FFF2-40B4-BE49-F238E27FC236}">
                <a16:creationId xmlns:a16="http://schemas.microsoft.com/office/drawing/2014/main" id="{200F5479-18FA-F543-9CDB-131EAF4EF255}"/>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9" name="Espace réservé du numéro de diapositive 5">
            <a:extLst>
              <a:ext uri="{FF2B5EF4-FFF2-40B4-BE49-F238E27FC236}">
                <a16:creationId xmlns:a16="http://schemas.microsoft.com/office/drawing/2014/main" id="{7580D760-3A09-D647-9BBE-CA18248E8103}"/>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17</a:t>
            </a:fld>
            <a:endParaRPr lang="fr-FR" sz="900" dirty="0">
              <a:solidFill>
                <a:srgbClr val="000000"/>
              </a:solidFill>
            </a:endParaRPr>
          </a:p>
        </p:txBody>
      </p:sp>
      <p:grpSp>
        <p:nvGrpSpPr>
          <p:cNvPr id="38" name="Groupe 37">
            <a:extLst>
              <a:ext uri="{FF2B5EF4-FFF2-40B4-BE49-F238E27FC236}">
                <a16:creationId xmlns:a16="http://schemas.microsoft.com/office/drawing/2014/main" id="{F6642796-9556-464F-9EA5-034672FE1573}"/>
              </a:ext>
            </a:extLst>
          </p:cNvPr>
          <p:cNvGrpSpPr/>
          <p:nvPr/>
        </p:nvGrpSpPr>
        <p:grpSpPr>
          <a:xfrm>
            <a:off x="557077" y="722109"/>
            <a:ext cx="3672000" cy="3457573"/>
            <a:chOff x="557077" y="722109"/>
            <a:chExt cx="3672000" cy="3457573"/>
          </a:xfrm>
        </p:grpSpPr>
        <p:sp>
          <p:nvSpPr>
            <p:cNvPr id="5" name="Rectangle 4"/>
            <p:cNvSpPr/>
            <p:nvPr/>
          </p:nvSpPr>
          <p:spPr>
            <a:xfrm>
              <a:off x="557077" y="1099752"/>
              <a:ext cx="3672000" cy="577081"/>
            </a:xfrm>
            <a:prstGeom prst="rect">
              <a:avLst/>
            </a:prstGeom>
          </p:spPr>
          <p:txBody>
            <a:bodyPr wrap="square">
              <a:spAutoFit/>
            </a:bodyPr>
            <a:lstStyle/>
            <a:p>
              <a:pPr lvl="0" algn="just">
                <a:defRPr/>
              </a:pPr>
              <a:r>
                <a:rPr lang="fr-FR" sz="1050" dirty="0">
                  <a:solidFill>
                    <a:srgbClr val="002060"/>
                  </a:solidFill>
                  <a:latin typeface="Ryman Eco" pitchFamily="2" charset="77"/>
                  <a:ea typeface="Roboto Cn" pitchFamily="2" charset="0"/>
                </a:rPr>
                <a:t>Rappeler l’interdiction stricte des publicités et pré-enseignes scellées au sol ou installées directement sur le sol sur l’ensemble du territoire uzétien et la faire appliquer</a:t>
              </a:r>
              <a:endParaRPr lang="fr-FR" sz="1050" dirty="0">
                <a:solidFill>
                  <a:srgbClr val="000000"/>
                </a:solidFill>
                <a:latin typeface="Ryman Eco"/>
                <a:ea typeface="Roboto" charset="0"/>
                <a:cs typeface="Ryman Eco"/>
                <a:sym typeface="Gill Sans MT"/>
              </a:endParaRPr>
            </a:p>
          </p:txBody>
        </p:sp>
        <p:sp>
          <p:nvSpPr>
            <p:cNvPr id="22" name="Rectangle 21"/>
            <p:cNvSpPr/>
            <p:nvPr/>
          </p:nvSpPr>
          <p:spPr>
            <a:xfrm>
              <a:off x="557077" y="722109"/>
              <a:ext cx="3672000"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1</a:t>
              </a:r>
              <a:endParaRPr lang="fr-FR" dirty="0"/>
            </a:p>
          </p:txBody>
        </p:sp>
        <p:grpSp>
          <p:nvGrpSpPr>
            <p:cNvPr id="29" name="Groupe 28">
              <a:extLst>
                <a:ext uri="{FF2B5EF4-FFF2-40B4-BE49-F238E27FC236}">
                  <a16:creationId xmlns:a16="http://schemas.microsoft.com/office/drawing/2014/main" id="{84EDB20D-8506-3944-80C4-AAC824F00403}"/>
                </a:ext>
              </a:extLst>
            </p:cNvPr>
            <p:cNvGrpSpPr/>
            <p:nvPr/>
          </p:nvGrpSpPr>
          <p:grpSpPr>
            <a:xfrm>
              <a:off x="557077" y="2019680"/>
              <a:ext cx="3672000" cy="2160002"/>
              <a:chOff x="603033" y="2280285"/>
              <a:chExt cx="3672000" cy="2160002"/>
            </a:xfrm>
          </p:grpSpPr>
          <p:pic>
            <p:nvPicPr>
              <p:cNvPr id="20" name="Image 19">
                <a:extLst>
                  <a:ext uri="{FF2B5EF4-FFF2-40B4-BE49-F238E27FC236}">
                    <a16:creationId xmlns:a16="http://schemas.microsoft.com/office/drawing/2014/main" id="{F0258362-1828-6A44-BE49-284EAF1F44ED}"/>
                  </a:ext>
                </a:extLst>
              </p:cNvPr>
              <p:cNvPicPr>
                <a:picLocks noChangeAspect="1"/>
              </p:cNvPicPr>
              <p:nvPr/>
            </p:nvPicPr>
            <p:blipFill rotWithShape="1">
              <a:blip r:embed="rId2"/>
              <a:srcRect l="31163" t="14674" r="22416" b="21834"/>
              <a:stretch/>
            </p:blipFill>
            <p:spPr>
              <a:xfrm>
                <a:off x="605328" y="2280285"/>
                <a:ext cx="2105649" cy="2160000"/>
              </a:xfrm>
              <a:prstGeom prst="rect">
                <a:avLst/>
              </a:prstGeom>
            </p:spPr>
          </p:pic>
          <p:pic>
            <p:nvPicPr>
              <p:cNvPr id="21" name="Image 20">
                <a:extLst>
                  <a:ext uri="{FF2B5EF4-FFF2-40B4-BE49-F238E27FC236}">
                    <a16:creationId xmlns:a16="http://schemas.microsoft.com/office/drawing/2014/main" id="{23CA9D01-7F32-F147-8287-C3AC42788C60}"/>
                  </a:ext>
                </a:extLst>
              </p:cNvPr>
              <p:cNvPicPr>
                <a:picLocks noChangeAspect="1"/>
              </p:cNvPicPr>
              <p:nvPr/>
            </p:nvPicPr>
            <p:blipFill rotWithShape="1">
              <a:blip r:embed="rId3"/>
              <a:srcRect l="44630" t="40776" r="43039" b="31852"/>
              <a:stretch/>
            </p:blipFill>
            <p:spPr>
              <a:xfrm>
                <a:off x="2977574" y="2280285"/>
                <a:ext cx="1297459" cy="2160000"/>
              </a:xfrm>
              <a:prstGeom prst="rect">
                <a:avLst/>
              </a:prstGeom>
            </p:spPr>
          </p:pic>
          <p:cxnSp>
            <p:nvCxnSpPr>
              <p:cNvPr id="23" name="Connecteur droit 22">
                <a:extLst>
                  <a:ext uri="{FF2B5EF4-FFF2-40B4-BE49-F238E27FC236}">
                    <a16:creationId xmlns:a16="http://schemas.microsoft.com/office/drawing/2014/main" id="{32A6FD9C-6943-4D45-B01E-454B0433C76F}"/>
                  </a:ext>
                </a:extLst>
              </p:cNvPr>
              <p:cNvCxnSpPr>
                <a:cxnSpLocks/>
              </p:cNvCxnSpPr>
              <p:nvPr/>
            </p:nvCxnSpPr>
            <p:spPr>
              <a:xfrm>
                <a:off x="604748" y="2280285"/>
                <a:ext cx="3670285" cy="2160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B8A5627C-7DF2-364F-8F79-0D5FAFD57722}"/>
                  </a:ext>
                </a:extLst>
              </p:cNvPr>
              <p:cNvCxnSpPr>
                <a:cxnSpLocks/>
              </p:cNvCxnSpPr>
              <p:nvPr/>
            </p:nvCxnSpPr>
            <p:spPr>
              <a:xfrm flipV="1">
                <a:off x="603033" y="2280285"/>
                <a:ext cx="3672000" cy="21600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grpSp>
        <p:nvGrpSpPr>
          <p:cNvPr id="37" name="Groupe 36">
            <a:extLst>
              <a:ext uri="{FF2B5EF4-FFF2-40B4-BE49-F238E27FC236}">
                <a16:creationId xmlns:a16="http://schemas.microsoft.com/office/drawing/2014/main" id="{0573954E-4C0A-5247-9CFD-EA72ACB2DB14}"/>
              </a:ext>
            </a:extLst>
          </p:cNvPr>
          <p:cNvGrpSpPr/>
          <p:nvPr/>
        </p:nvGrpSpPr>
        <p:grpSpPr>
          <a:xfrm>
            <a:off x="5049669" y="722109"/>
            <a:ext cx="3537254" cy="3457571"/>
            <a:chOff x="5049669" y="722109"/>
            <a:chExt cx="3537254" cy="3457571"/>
          </a:xfrm>
        </p:grpSpPr>
        <p:sp>
          <p:nvSpPr>
            <p:cNvPr id="25" name="Rectangle 24"/>
            <p:cNvSpPr/>
            <p:nvPr/>
          </p:nvSpPr>
          <p:spPr>
            <a:xfrm>
              <a:off x="5049669" y="1113475"/>
              <a:ext cx="3537254" cy="738664"/>
            </a:xfrm>
            <a:prstGeom prst="rect">
              <a:avLst/>
            </a:prstGeom>
          </p:spPr>
          <p:txBody>
            <a:bodyPr wrap="square">
              <a:spAutoFit/>
            </a:bodyPr>
            <a:lstStyle/>
            <a:p>
              <a:pPr algn="just">
                <a:defRPr/>
              </a:pPr>
              <a:r>
                <a:rPr lang="fr-FR" sz="1050" dirty="0">
                  <a:solidFill>
                    <a:srgbClr val="002060"/>
                  </a:solidFill>
                  <a:latin typeface="Ryman Eco" pitchFamily="2" charset="77"/>
                  <a:ea typeface="Roboto Cn" pitchFamily="2" charset="0"/>
                </a:rPr>
                <a:t>Déroger aux interdictions relatives de publicité afin de permettre le maintien et/ou l’installation d’outils mesurés de communication pour la collectivité en cœur de ville patrimonial</a:t>
              </a:r>
              <a:endParaRPr lang="fr-FR" sz="1050" dirty="0">
                <a:solidFill>
                  <a:srgbClr val="000000"/>
                </a:solidFill>
                <a:latin typeface="Ryman Eco"/>
                <a:ea typeface="Roboto" charset="0"/>
                <a:cs typeface="Ryman Eco"/>
                <a:sym typeface="Calibri"/>
              </a:endParaRPr>
            </a:p>
          </p:txBody>
        </p:sp>
        <p:sp>
          <p:nvSpPr>
            <p:cNvPr id="33" name="Rectangle 32"/>
            <p:cNvSpPr/>
            <p:nvPr/>
          </p:nvSpPr>
          <p:spPr>
            <a:xfrm>
              <a:off x="5049669" y="722109"/>
              <a:ext cx="3537254"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2</a:t>
              </a:r>
              <a:endParaRPr lang="fr-FR" dirty="0"/>
            </a:p>
          </p:txBody>
        </p:sp>
        <p:pic>
          <p:nvPicPr>
            <p:cNvPr id="35" name="Image 34">
              <a:extLst>
                <a:ext uri="{FF2B5EF4-FFF2-40B4-BE49-F238E27FC236}">
                  <a16:creationId xmlns:a16="http://schemas.microsoft.com/office/drawing/2014/main" id="{4982DC08-1B8E-8E4A-8923-F6CAAB1A14A4}"/>
                </a:ext>
              </a:extLst>
            </p:cNvPr>
            <p:cNvPicPr>
              <a:picLocks noChangeAspect="1"/>
            </p:cNvPicPr>
            <p:nvPr/>
          </p:nvPicPr>
          <p:blipFill rotWithShape="1">
            <a:blip r:embed="rId4"/>
            <a:srcRect l="22326" r="19037"/>
            <a:stretch/>
          </p:blipFill>
          <p:spPr>
            <a:xfrm>
              <a:off x="6895870" y="2019680"/>
              <a:ext cx="1688758" cy="2160000"/>
            </a:xfrm>
            <a:prstGeom prst="rect">
              <a:avLst/>
            </a:prstGeom>
          </p:spPr>
        </p:pic>
        <p:pic>
          <p:nvPicPr>
            <p:cNvPr id="36" name="Image 35">
              <a:extLst>
                <a:ext uri="{FF2B5EF4-FFF2-40B4-BE49-F238E27FC236}">
                  <a16:creationId xmlns:a16="http://schemas.microsoft.com/office/drawing/2014/main" id="{51FA3979-7139-CF4D-9547-F3256A941B62}"/>
                </a:ext>
              </a:extLst>
            </p:cNvPr>
            <p:cNvPicPr>
              <a:picLocks noChangeAspect="1"/>
            </p:cNvPicPr>
            <p:nvPr/>
          </p:nvPicPr>
          <p:blipFill rotWithShape="1">
            <a:blip r:embed="rId5"/>
            <a:srcRect l="8152" r="31566"/>
            <a:stretch/>
          </p:blipFill>
          <p:spPr>
            <a:xfrm>
              <a:off x="5049669" y="2019680"/>
              <a:ext cx="1736124" cy="2160000"/>
            </a:xfrm>
            <a:prstGeom prst="rect">
              <a:avLst/>
            </a:prstGeom>
          </p:spPr>
        </p:pic>
      </p:grpSp>
    </p:spTree>
    <p:extLst>
      <p:ext uri="{BB962C8B-B14F-4D97-AF65-F5344CB8AC3E}">
        <p14:creationId xmlns:p14="http://schemas.microsoft.com/office/powerpoint/2010/main" val="223679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93001" y="174592"/>
            <a:ext cx="3108151" cy="307777"/>
          </a:xfrm>
          <a:prstGeom prst="rect">
            <a:avLst/>
          </a:prstGeom>
          <a:solidFill>
            <a:schemeClr val="bg1"/>
          </a:solidFill>
          <a:ln>
            <a:solidFill>
              <a:schemeClr val="bg1"/>
            </a:solidFill>
          </a:ln>
        </p:spPr>
        <p:txBody>
          <a:bodyPr wrap="square" rtlCol="0">
            <a:spAutoFit/>
          </a:bodyPr>
          <a:lstStyle/>
          <a:p>
            <a:r>
              <a:rPr lang="fr-FR" sz="1400" dirty="0">
                <a:solidFill>
                  <a:srgbClr val="659C95"/>
                </a:solidFill>
                <a:latin typeface="Ryman Eco"/>
              </a:rPr>
              <a:t>Orientations</a:t>
            </a:r>
            <a:endParaRPr lang="fr-FR" sz="1200" dirty="0">
              <a:solidFill>
                <a:srgbClr val="659C95"/>
              </a:solidFill>
              <a:latin typeface="Ryman Eco"/>
            </a:endParaRPr>
          </a:p>
        </p:txBody>
      </p:sp>
      <p:sp>
        <p:nvSpPr>
          <p:cNvPr id="13" name="Rectangle 12">
            <a:extLst>
              <a:ext uri="{FF2B5EF4-FFF2-40B4-BE49-F238E27FC236}">
                <a16:creationId xmlns:a16="http://schemas.microsoft.com/office/drawing/2014/main" id="{B22BBF56-3BE6-634E-9526-4473FCBB7B63}"/>
              </a:ext>
            </a:extLst>
          </p:cNvPr>
          <p:cNvSpPr/>
          <p:nvPr/>
        </p:nvSpPr>
        <p:spPr>
          <a:xfrm>
            <a:off x="-73256" y="121916"/>
            <a:ext cx="763691"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5" name="ZoneTexte 14">
            <a:extLst>
              <a:ext uri="{FF2B5EF4-FFF2-40B4-BE49-F238E27FC236}">
                <a16:creationId xmlns:a16="http://schemas.microsoft.com/office/drawing/2014/main" id="{93079A07-33A2-CF46-AF46-C33CEE50B875}"/>
              </a:ext>
            </a:extLst>
          </p:cNvPr>
          <p:cNvSpPr txBox="1"/>
          <p:nvPr/>
        </p:nvSpPr>
        <p:spPr>
          <a:xfrm>
            <a:off x="341930" y="166020"/>
            <a:ext cx="600353"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#01</a:t>
            </a:r>
          </a:p>
        </p:txBody>
      </p:sp>
      <p:sp>
        <p:nvSpPr>
          <p:cNvPr id="16" name="ZoneTexte 15">
            <a:extLst>
              <a:ext uri="{FF2B5EF4-FFF2-40B4-BE49-F238E27FC236}">
                <a16:creationId xmlns:a16="http://schemas.microsoft.com/office/drawing/2014/main" id="{336DE97C-5C69-3444-BBF0-EC24D2D14939}"/>
              </a:ext>
            </a:extLst>
          </p:cNvPr>
          <p:cNvSpPr txBox="1"/>
          <p:nvPr/>
        </p:nvSpPr>
        <p:spPr>
          <a:xfrm>
            <a:off x="873090" y="174846"/>
            <a:ext cx="3451775" cy="307777"/>
          </a:xfrm>
          <a:prstGeom prst="rect">
            <a:avLst/>
          </a:prstGeom>
          <a:solidFill>
            <a:schemeClr val="bg1"/>
          </a:solidFill>
          <a:ln>
            <a:solidFill>
              <a:schemeClr val="bg1"/>
            </a:solidFill>
          </a:ln>
        </p:spPr>
        <p:txBody>
          <a:bodyPr wrap="square" rtlCol="0" anchor="ctr">
            <a:spAutoFit/>
          </a:bodyPr>
          <a:lstStyle/>
          <a:p>
            <a:r>
              <a:rPr lang="fr-FR" sz="1400" dirty="0">
                <a:solidFill>
                  <a:srgbClr val="548B83"/>
                </a:solidFill>
                <a:latin typeface="Ryman Eco" pitchFamily="2" charset="77"/>
                <a:cs typeface="Ryman Eco"/>
              </a:rPr>
              <a:t>Orientations proposées pour le futur RLP</a:t>
            </a:r>
            <a:endParaRPr lang="fr-FR" sz="1200" dirty="0">
              <a:solidFill>
                <a:srgbClr val="659C95"/>
              </a:solidFill>
              <a:latin typeface="Ryman Eco" pitchFamily="2" charset="77"/>
            </a:endParaRPr>
          </a:p>
        </p:txBody>
      </p:sp>
      <p:sp>
        <p:nvSpPr>
          <p:cNvPr id="18" name="Espace réservé du pied de page 2">
            <a:extLst>
              <a:ext uri="{FF2B5EF4-FFF2-40B4-BE49-F238E27FC236}">
                <a16:creationId xmlns:a16="http://schemas.microsoft.com/office/drawing/2014/main" id="{200F5479-18FA-F543-9CDB-131EAF4EF255}"/>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9" name="Espace réservé du numéro de diapositive 5">
            <a:extLst>
              <a:ext uri="{FF2B5EF4-FFF2-40B4-BE49-F238E27FC236}">
                <a16:creationId xmlns:a16="http://schemas.microsoft.com/office/drawing/2014/main" id="{7580D760-3A09-D647-9BBE-CA18248E8103}"/>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18</a:t>
            </a:fld>
            <a:endParaRPr lang="fr-FR" sz="900" dirty="0">
              <a:solidFill>
                <a:srgbClr val="000000"/>
              </a:solidFill>
            </a:endParaRPr>
          </a:p>
        </p:txBody>
      </p:sp>
      <p:grpSp>
        <p:nvGrpSpPr>
          <p:cNvPr id="7" name="Groupe 6">
            <a:extLst>
              <a:ext uri="{FF2B5EF4-FFF2-40B4-BE49-F238E27FC236}">
                <a16:creationId xmlns:a16="http://schemas.microsoft.com/office/drawing/2014/main" id="{E0EC57A5-8314-3F41-B2DD-B34399C6A21F}"/>
              </a:ext>
            </a:extLst>
          </p:cNvPr>
          <p:cNvGrpSpPr/>
          <p:nvPr/>
        </p:nvGrpSpPr>
        <p:grpSpPr>
          <a:xfrm>
            <a:off x="402908" y="717997"/>
            <a:ext cx="3672000" cy="4255371"/>
            <a:chOff x="557077" y="722109"/>
            <a:chExt cx="3672000" cy="4255371"/>
          </a:xfrm>
        </p:grpSpPr>
        <p:sp>
          <p:nvSpPr>
            <p:cNvPr id="5" name="Rectangle 4"/>
            <p:cNvSpPr/>
            <p:nvPr/>
          </p:nvSpPr>
          <p:spPr>
            <a:xfrm>
              <a:off x="557077" y="1099752"/>
              <a:ext cx="3672000" cy="577081"/>
            </a:xfrm>
            <a:prstGeom prst="rect">
              <a:avLst/>
            </a:prstGeom>
          </p:spPr>
          <p:txBody>
            <a:bodyPr wrap="square">
              <a:spAutoFit/>
            </a:bodyPr>
            <a:lstStyle/>
            <a:p>
              <a:pPr lvl="0" algn="just">
                <a:defRPr/>
              </a:pPr>
              <a:r>
                <a:rPr lang="fr-FR" sz="1050" dirty="0">
                  <a:solidFill>
                    <a:srgbClr val="002060"/>
                  </a:solidFill>
                  <a:latin typeface="Ryman Eco" pitchFamily="2" charset="77"/>
                  <a:ea typeface="Roboto Cn" pitchFamily="2" charset="0"/>
                </a:rPr>
                <a:t>Réduire le format et la densité des publicités </a:t>
              </a:r>
              <a:r>
                <a:rPr lang="fr-FR" sz="1050" dirty="0">
                  <a:solidFill>
                    <a:srgbClr val="002060"/>
                  </a:solidFill>
                  <a:latin typeface="Ryman Eco" pitchFamily="2" charset="77"/>
                </a:rPr>
                <a:t>aux abords des entrées de villes et le long des axes routiers structurants</a:t>
              </a:r>
              <a:endParaRPr lang="fr-FR" sz="1050" dirty="0">
                <a:solidFill>
                  <a:srgbClr val="000000"/>
                </a:solidFill>
                <a:latin typeface="Ryman Eco"/>
                <a:ea typeface="Roboto" charset="0"/>
                <a:cs typeface="Ryman Eco"/>
                <a:sym typeface="Gill Sans MT"/>
              </a:endParaRPr>
            </a:p>
          </p:txBody>
        </p:sp>
        <p:sp>
          <p:nvSpPr>
            <p:cNvPr id="22" name="Rectangle 21"/>
            <p:cNvSpPr/>
            <p:nvPr/>
          </p:nvSpPr>
          <p:spPr>
            <a:xfrm>
              <a:off x="557077" y="722109"/>
              <a:ext cx="3672000"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3</a:t>
              </a:r>
              <a:endParaRPr lang="fr-FR" dirty="0"/>
            </a:p>
          </p:txBody>
        </p:sp>
        <p:grpSp>
          <p:nvGrpSpPr>
            <p:cNvPr id="3" name="Groupe 2">
              <a:extLst>
                <a:ext uri="{FF2B5EF4-FFF2-40B4-BE49-F238E27FC236}">
                  <a16:creationId xmlns:a16="http://schemas.microsoft.com/office/drawing/2014/main" id="{B9D0B977-2D17-1443-9A2D-8152C74EC0CF}"/>
                </a:ext>
              </a:extLst>
            </p:cNvPr>
            <p:cNvGrpSpPr/>
            <p:nvPr/>
          </p:nvGrpSpPr>
          <p:grpSpPr>
            <a:xfrm>
              <a:off x="557077" y="1904021"/>
              <a:ext cx="3672000" cy="3073459"/>
              <a:chOff x="557077" y="1895195"/>
              <a:chExt cx="3672000" cy="3073459"/>
            </a:xfrm>
          </p:grpSpPr>
          <p:pic>
            <p:nvPicPr>
              <p:cNvPr id="26" name="Image 25">
                <a:extLst>
                  <a:ext uri="{FF2B5EF4-FFF2-40B4-BE49-F238E27FC236}">
                    <a16:creationId xmlns:a16="http://schemas.microsoft.com/office/drawing/2014/main" id="{178FC5D2-21FC-004F-8446-987C66481B9F}"/>
                  </a:ext>
                </a:extLst>
              </p:cNvPr>
              <p:cNvPicPr>
                <a:picLocks noChangeAspect="1"/>
              </p:cNvPicPr>
              <p:nvPr/>
            </p:nvPicPr>
            <p:blipFill rotWithShape="1">
              <a:blip r:embed="rId2"/>
              <a:srcRect l="22032" r="15476" b="24503"/>
              <a:stretch/>
            </p:blipFill>
            <p:spPr>
              <a:xfrm>
                <a:off x="2043818" y="2977935"/>
                <a:ext cx="2185259" cy="1980000"/>
              </a:xfrm>
              <a:prstGeom prst="rect">
                <a:avLst/>
              </a:prstGeom>
            </p:spPr>
          </p:pic>
          <p:pic>
            <p:nvPicPr>
              <p:cNvPr id="27" name="Image 26">
                <a:extLst>
                  <a:ext uri="{FF2B5EF4-FFF2-40B4-BE49-F238E27FC236}">
                    <a16:creationId xmlns:a16="http://schemas.microsoft.com/office/drawing/2014/main" id="{65BBBE8D-4CC9-804C-B1EB-6C95D27BE1C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20035" r="65429" b="34250"/>
              <a:stretch/>
            </p:blipFill>
            <p:spPr>
              <a:xfrm>
                <a:off x="557077" y="1895195"/>
                <a:ext cx="1996482" cy="1980000"/>
              </a:xfrm>
              <a:prstGeom prst="rect">
                <a:avLst/>
              </a:prstGeom>
            </p:spPr>
          </p:pic>
          <p:cxnSp>
            <p:nvCxnSpPr>
              <p:cNvPr id="23" name="Connecteur droit 22">
                <a:extLst>
                  <a:ext uri="{FF2B5EF4-FFF2-40B4-BE49-F238E27FC236}">
                    <a16:creationId xmlns:a16="http://schemas.microsoft.com/office/drawing/2014/main" id="{32A6FD9C-6943-4D45-B01E-454B0433C76F}"/>
                  </a:ext>
                </a:extLst>
              </p:cNvPr>
              <p:cNvCxnSpPr>
                <a:cxnSpLocks/>
              </p:cNvCxnSpPr>
              <p:nvPr/>
            </p:nvCxnSpPr>
            <p:spPr>
              <a:xfrm>
                <a:off x="558792" y="1895195"/>
                <a:ext cx="3670285" cy="30734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grpSp>
        <p:nvGrpSpPr>
          <p:cNvPr id="6" name="Groupe 5">
            <a:extLst>
              <a:ext uri="{FF2B5EF4-FFF2-40B4-BE49-F238E27FC236}">
                <a16:creationId xmlns:a16="http://schemas.microsoft.com/office/drawing/2014/main" id="{B3EAF1AA-96FA-9C4F-A974-BA40BF2A01F1}"/>
              </a:ext>
            </a:extLst>
          </p:cNvPr>
          <p:cNvGrpSpPr/>
          <p:nvPr/>
        </p:nvGrpSpPr>
        <p:grpSpPr>
          <a:xfrm>
            <a:off x="4992627" y="722109"/>
            <a:ext cx="3748465" cy="3457571"/>
            <a:chOff x="5049668" y="722109"/>
            <a:chExt cx="3748465" cy="3457571"/>
          </a:xfrm>
        </p:grpSpPr>
        <p:sp>
          <p:nvSpPr>
            <p:cNvPr id="25" name="Rectangle 24"/>
            <p:cNvSpPr/>
            <p:nvPr/>
          </p:nvSpPr>
          <p:spPr>
            <a:xfrm>
              <a:off x="5049669" y="1113475"/>
              <a:ext cx="3744000" cy="415498"/>
            </a:xfrm>
            <a:prstGeom prst="rect">
              <a:avLst/>
            </a:prstGeom>
          </p:spPr>
          <p:txBody>
            <a:bodyPr wrap="square">
              <a:spAutoFit/>
            </a:bodyPr>
            <a:lstStyle/>
            <a:p>
              <a:pPr algn="just">
                <a:defRPr/>
              </a:pPr>
              <a:r>
                <a:rPr lang="fr-FR" sz="1050" dirty="0">
                  <a:solidFill>
                    <a:srgbClr val="002060"/>
                  </a:solidFill>
                  <a:latin typeface="Ryman Eco" pitchFamily="2" charset="77"/>
                  <a:ea typeface="Roboto Cn" pitchFamily="2" charset="0"/>
                </a:rPr>
                <a:t>Renforcer la règlementation applicable aux enseignes en façade par des règles d’intégration architecturales</a:t>
              </a:r>
              <a:endParaRPr lang="fr-FR" sz="1050" dirty="0">
                <a:solidFill>
                  <a:srgbClr val="000000"/>
                </a:solidFill>
                <a:latin typeface="Ryman Eco"/>
                <a:ea typeface="Roboto" charset="0"/>
                <a:cs typeface="Ryman Eco"/>
                <a:sym typeface="Calibri"/>
              </a:endParaRPr>
            </a:p>
          </p:txBody>
        </p:sp>
        <p:sp>
          <p:nvSpPr>
            <p:cNvPr id="33" name="Rectangle 32"/>
            <p:cNvSpPr/>
            <p:nvPr/>
          </p:nvSpPr>
          <p:spPr>
            <a:xfrm>
              <a:off x="5049669" y="722109"/>
              <a:ext cx="3744000"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4</a:t>
              </a:r>
              <a:endParaRPr lang="fr-FR" dirty="0"/>
            </a:p>
          </p:txBody>
        </p:sp>
        <p:pic>
          <p:nvPicPr>
            <p:cNvPr id="30" name="Image 78" descr="/var/folders/1f/24gm_k_109vch2xqb_z2xd5c0000gn/T/com.microsoft.Word/WebArchiveCopyPasteTempFiles/RED_127261800_5f1fd438493bfbcb2d695.jpeg">
              <a:extLst>
                <a:ext uri="{FF2B5EF4-FFF2-40B4-BE49-F238E27FC236}">
                  <a16:creationId xmlns:a16="http://schemas.microsoft.com/office/drawing/2014/main" id="{1A1EDA42-27CF-6D41-A94F-7360236205D1}"/>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13926" r="28309" b="16747"/>
            <a:stretch>
              <a:fillRect/>
            </a:stretch>
          </p:blipFill>
          <p:spPr bwMode="auto">
            <a:xfrm>
              <a:off x="5049668" y="2019680"/>
              <a:ext cx="200428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977DED18-6722-6540-81A4-7B197C102697}"/>
                </a:ext>
              </a:extLst>
            </p:cNvPr>
            <p:cNvPicPr>
              <a:picLocks noChangeAspect="1"/>
            </p:cNvPicPr>
            <p:nvPr/>
          </p:nvPicPr>
          <p:blipFill rotWithShape="1">
            <a:blip r:embed="rId7"/>
            <a:srcRect l="7849" t="3322" r="38652"/>
            <a:stretch/>
          </p:blipFill>
          <p:spPr>
            <a:xfrm>
              <a:off x="7204114" y="2019680"/>
              <a:ext cx="1594019" cy="2160000"/>
            </a:xfrm>
            <a:prstGeom prst="rect">
              <a:avLst/>
            </a:prstGeom>
          </p:spPr>
        </p:pic>
      </p:grpSp>
    </p:spTree>
    <p:extLst>
      <p:ext uri="{BB962C8B-B14F-4D97-AF65-F5344CB8AC3E}">
        <p14:creationId xmlns:p14="http://schemas.microsoft.com/office/powerpoint/2010/main" val="336484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93001" y="174592"/>
            <a:ext cx="3108151" cy="307777"/>
          </a:xfrm>
          <a:prstGeom prst="rect">
            <a:avLst/>
          </a:prstGeom>
          <a:solidFill>
            <a:schemeClr val="bg1"/>
          </a:solidFill>
          <a:ln>
            <a:solidFill>
              <a:schemeClr val="bg1"/>
            </a:solidFill>
          </a:ln>
        </p:spPr>
        <p:txBody>
          <a:bodyPr wrap="square" rtlCol="0">
            <a:spAutoFit/>
          </a:bodyPr>
          <a:lstStyle/>
          <a:p>
            <a:r>
              <a:rPr lang="fr-FR" sz="1400" dirty="0">
                <a:solidFill>
                  <a:srgbClr val="659C95"/>
                </a:solidFill>
                <a:latin typeface="Ryman Eco"/>
              </a:rPr>
              <a:t>Orientations</a:t>
            </a:r>
            <a:endParaRPr lang="fr-FR" sz="1200" dirty="0">
              <a:solidFill>
                <a:srgbClr val="659C95"/>
              </a:solidFill>
              <a:latin typeface="Ryman Eco"/>
            </a:endParaRPr>
          </a:p>
        </p:txBody>
      </p:sp>
      <p:sp>
        <p:nvSpPr>
          <p:cNvPr id="13" name="Rectangle 12">
            <a:extLst>
              <a:ext uri="{FF2B5EF4-FFF2-40B4-BE49-F238E27FC236}">
                <a16:creationId xmlns:a16="http://schemas.microsoft.com/office/drawing/2014/main" id="{B22BBF56-3BE6-634E-9526-4473FCBB7B63}"/>
              </a:ext>
            </a:extLst>
          </p:cNvPr>
          <p:cNvSpPr/>
          <p:nvPr/>
        </p:nvSpPr>
        <p:spPr>
          <a:xfrm>
            <a:off x="-73256" y="121916"/>
            <a:ext cx="763691"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5" name="ZoneTexte 14">
            <a:extLst>
              <a:ext uri="{FF2B5EF4-FFF2-40B4-BE49-F238E27FC236}">
                <a16:creationId xmlns:a16="http://schemas.microsoft.com/office/drawing/2014/main" id="{93079A07-33A2-CF46-AF46-C33CEE50B875}"/>
              </a:ext>
            </a:extLst>
          </p:cNvPr>
          <p:cNvSpPr txBox="1"/>
          <p:nvPr/>
        </p:nvSpPr>
        <p:spPr>
          <a:xfrm>
            <a:off x="341930" y="166020"/>
            <a:ext cx="600353"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#01</a:t>
            </a:r>
          </a:p>
        </p:txBody>
      </p:sp>
      <p:sp>
        <p:nvSpPr>
          <p:cNvPr id="16" name="ZoneTexte 15">
            <a:extLst>
              <a:ext uri="{FF2B5EF4-FFF2-40B4-BE49-F238E27FC236}">
                <a16:creationId xmlns:a16="http://schemas.microsoft.com/office/drawing/2014/main" id="{336DE97C-5C69-3444-BBF0-EC24D2D14939}"/>
              </a:ext>
            </a:extLst>
          </p:cNvPr>
          <p:cNvSpPr txBox="1"/>
          <p:nvPr/>
        </p:nvSpPr>
        <p:spPr>
          <a:xfrm>
            <a:off x="873090" y="174846"/>
            <a:ext cx="3451775" cy="307777"/>
          </a:xfrm>
          <a:prstGeom prst="rect">
            <a:avLst/>
          </a:prstGeom>
          <a:solidFill>
            <a:schemeClr val="bg1"/>
          </a:solidFill>
          <a:ln>
            <a:solidFill>
              <a:schemeClr val="bg1"/>
            </a:solidFill>
          </a:ln>
        </p:spPr>
        <p:txBody>
          <a:bodyPr wrap="square" rtlCol="0" anchor="ctr">
            <a:spAutoFit/>
          </a:bodyPr>
          <a:lstStyle/>
          <a:p>
            <a:r>
              <a:rPr lang="fr-FR" sz="1400" dirty="0">
                <a:solidFill>
                  <a:srgbClr val="548B83"/>
                </a:solidFill>
                <a:latin typeface="Ryman Eco" pitchFamily="2" charset="77"/>
                <a:cs typeface="Ryman Eco"/>
              </a:rPr>
              <a:t>Orientations proposées pour le futur RLP</a:t>
            </a:r>
            <a:endParaRPr lang="fr-FR" sz="1200" dirty="0">
              <a:solidFill>
                <a:srgbClr val="659C95"/>
              </a:solidFill>
              <a:latin typeface="Ryman Eco" pitchFamily="2" charset="77"/>
            </a:endParaRPr>
          </a:p>
        </p:txBody>
      </p:sp>
      <p:sp>
        <p:nvSpPr>
          <p:cNvPr id="18" name="Espace réservé du pied de page 2">
            <a:extLst>
              <a:ext uri="{FF2B5EF4-FFF2-40B4-BE49-F238E27FC236}">
                <a16:creationId xmlns:a16="http://schemas.microsoft.com/office/drawing/2014/main" id="{200F5479-18FA-F543-9CDB-131EAF4EF255}"/>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9" name="Espace réservé du numéro de diapositive 5">
            <a:extLst>
              <a:ext uri="{FF2B5EF4-FFF2-40B4-BE49-F238E27FC236}">
                <a16:creationId xmlns:a16="http://schemas.microsoft.com/office/drawing/2014/main" id="{7580D760-3A09-D647-9BBE-CA18248E8103}"/>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19</a:t>
            </a:fld>
            <a:endParaRPr lang="fr-FR" sz="900" dirty="0">
              <a:solidFill>
                <a:srgbClr val="000000"/>
              </a:solidFill>
            </a:endParaRPr>
          </a:p>
        </p:txBody>
      </p:sp>
      <p:grpSp>
        <p:nvGrpSpPr>
          <p:cNvPr id="10" name="Groupe 9">
            <a:extLst>
              <a:ext uri="{FF2B5EF4-FFF2-40B4-BE49-F238E27FC236}">
                <a16:creationId xmlns:a16="http://schemas.microsoft.com/office/drawing/2014/main" id="{66D203BA-7873-7A48-A45C-92BA4BDFC101}"/>
              </a:ext>
            </a:extLst>
          </p:cNvPr>
          <p:cNvGrpSpPr/>
          <p:nvPr/>
        </p:nvGrpSpPr>
        <p:grpSpPr>
          <a:xfrm>
            <a:off x="458571" y="1000127"/>
            <a:ext cx="3963406" cy="3266045"/>
            <a:chOff x="458571" y="913635"/>
            <a:chExt cx="3963406" cy="3266045"/>
          </a:xfrm>
        </p:grpSpPr>
        <p:sp>
          <p:nvSpPr>
            <p:cNvPr id="5" name="Rectangle 4"/>
            <p:cNvSpPr/>
            <p:nvPr/>
          </p:nvSpPr>
          <p:spPr>
            <a:xfrm>
              <a:off x="458571" y="1291278"/>
              <a:ext cx="3960000" cy="432000"/>
            </a:xfrm>
            <a:prstGeom prst="rect">
              <a:avLst/>
            </a:prstGeom>
          </p:spPr>
          <p:txBody>
            <a:bodyPr wrap="square">
              <a:spAutoFit/>
            </a:bodyPr>
            <a:lstStyle/>
            <a:p>
              <a:pPr lvl="0" algn="just">
                <a:defRPr/>
              </a:pPr>
              <a:r>
                <a:rPr lang="fr-FR" sz="1050" dirty="0">
                  <a:solidFill>
                    <a:srgbClr val="002060"/>
                  </a:solidFill>
                  <a:latin typeface="Ryman Eco" pitchFamily="2" charset="77"/>
                  <a:ea typeface="Roboto Cn" pitchFamily="2" charset="0"/>
                </a:rPr>
                <a:t>Diminuer la place des enseignes perpendiculaires dans les paysages du centre-ville en limitant leur nombre et leur surface</a:t>
              </a:r>
              <a:endParaRPr lang="fr-FR" sz="1050" dirty="0">
                <a:solidFill>
                  <a:srgbClr val="000000"/>
                </a:solidFill>
                <a:latin typeface="Ryman Eco"/>
                <a:ea typeface="Roboto" charset="0"/>
                <a:cs typeface="Ryman Eco"/>
                <a:sym typeface="Gill Sans MT"/>
              </a:endParaRPr>
            </a:p>
          </p:txBody>
        </p:sp>
        <p:sp>
          <p:nvSpPr>
            <p:cNvPr id="22" name="Rectangle 21"/>
            <p:cNvSpPr/>
            <p:nvPr/>
          </p:nvSpPr>
          <p:spPr>
            <a:xfrm>
              <a:off x="458571" y="913635"/>
              <a:ext cx="3960000"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5</a:t>
              </a:r>
              <a:endParaRPr lang="fr-FR" dirty="0"/>
            </a:p>
          </p:txBody>
        </p:sp>
        <p:grpSp>
          <p:nvGrpSpPr>
            <p:cNvPr id="9" name="Groupe 8">
              <a:extLst>
                <a:ext uri="{FF2B5EF4-FFF2-40B4-BE49-F238E27FC236}">
                  <a16:creationId xmlns:a16="http://schemas.microsoft.com/office/drawing/2014/main" id="{C6B8D27A-71E8-FC40-88F9-82B3F4024F23}"/>
                </a:ext>
              </a:extLst>
            </p:cNvPr>
            <p:cNvGrpSpPr/>
            <p:nvPr/>
          </p:nvGrpSpPr>
          <p:grpSpPr>
            <a:xfrm>
              <a:off x="458571" y="2019427"/>
              <a:ext cx="3963406" cy="2160253"/>
              <a:chOff x="458571" y="2019427"/>
              <a:chExt cx="3963406" cy="2160253"/>
            </a:xfrm>
          </p:grpSpPr>
          <p:pic>
            <p:nvPicPr>
              <p:cNvPr id="26" name="Image 25">
                <a:extLst>
                  <a:ext uri="{FF2B5EF4-FFF2-40B4-BE49-F238E27FC236}">
                    <a16:creationId xmlns:a16="http://schemas.microsoft.com/office/drawing/2014/main" id="{7462546C-47E0-A74C-B109-7247A7AFAD9E}"/>
                  </a:ext>
                </a:extLst>
              </p:cNvPr>
              <p:cNvPicPr>
                <a:picLocks noChangeAspect="1"/>
              </p:cNvPicPr>
              <p:nvPr/>
            </p:nvPicPr>
            <p:blipFill rotWithShape="1">
              <a:blip r:embed="rId2"/>
              <a:srcRect l="26256" t="11464" r="37249"/>
              <a:stretch/>
            </p:blipFill>
            <p:spPr>
              <a:xfrm>
                <a:off x="3234828" y="2019680"/>
                <a:ext cx="1187149" cy="2160000"/>
              </a:xfrm>
              <a:prstGeom prst="rect">
                <a:avLst/>
              </a:prstGeom>
            </p:spPr>
          </p:pic>
          <p:pic>
            <p:nvPicPr>
              <p:cNvPr id="27" name="Image 26">
                <a:extLst>
                  <a:ext uri="{FF2B5EF4-FFF2-40B4-BE49-F238E27FC236}">
                    <a16:creationId xmlns:a16="http://schemas.microsoft.com/office/drawing/2014/main" id="{6B1EC3B8-32E7-8C40-BCD6-8552A5DCA9D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44070" t="25538" r="31232" b="12804"/>
              <a:stretch/>
            </p:blipFill>
            <p:spPr>
              <a:xfrm>
                <a:off x="464302" y="2019680"/>
                <a:ext cx="1153625" cy="2160000"/>
              </a:xfrm>
              <a:prstGeom prst="rect">
                <a:avLst/>
              </a:prstGeom>
            </p:spPr>
          </p:pic>
          <p:pic>
            <p:nvPicPr>
              <p:cNvPr id="28" name="Image 27">
                <a:extLst>
                  <a:ext uri="{FF2B5EF4-FFF2-40B4-BE49-F238E27FC236}">
                    <a16:creationId xmlns:a16="http://schemas.microsoft.com/office/drawing/2014/main" id="{BC82F66D-B0E9-0049-9C3B-7C5AF53DE9D8}"/>
                  </a:ext>
                </a:extLst>
              </p:cNvPr>
              <p:cNvPicPr>
                <a:picLocks noChangeAspect="1"/>
              </p:cNvPicPr>
              <p:nvPr/>
            </p:nvPicPr>
            <p:blipFill rotWithShape="1">
              <a:blip r:embed="rId5"/>
              <a:srcRect l="38594" t="14631" r="29563" b="21693"/>
              <a:stretch/>
            </p:blipFill>
            <p:spPr>
              <a:xfrm>
                <a:off x="1706134" y="2019680"/>
                <a:ext cx="1440223" cy="2160000"/>
              </a:xfrm>
              <a:prstGeom prst="rect">
                <a:avLst/>
              </a:prstGeom>
            </p:spPr>
          </p:pic>
          <p:cxnSp>
            <p:nvCxnSpPr>
              <p:cNvPr id="23" name="Connecteur droit 22">
                <a:extLst>
                  <a:ext uri="{FF2B5EF4-FFF2-40B4-BE49-F238E27FC236}">
                    <a16:creationId xmlns:a16="http://schemas.microsoft.com/office/drawing/2014/main" id="{32A6FD9C-6943-4D45-B01E-454B0433C76F}"/>
                  </a:ext>
                </a:extLst>
              </p:cNvPr>
              <p:cNvCxnSpPr>
                <a:cxnSpLocks/>
              </p:cNvCxnSpPr>
              <p:nvPr/>
            </p:nvCxnSpPr>
            <p:spPr>
              <a:xfrm>
                <a:off x="458571" y="2019427"/>
                <a:ext cx="3960000" cy="216025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B8A5627C-7DF2-364F-8F79-0D5FAFD57722}"/>
                  </a:ext>
                </a:extLst>
              </p:cNvPr>
              <p:cNvCxnSpPr>
                <a:cxnSpLocks/>
              </p:cNvCxnSpPr>
              <p:nvPr/>
            </p:nvCxnSpPr>
            <p:spPr>
              <a:xfrm flipV="1">
                <a:off x="458571" y="2019427"/>
                <a:ext cx="3960000" cy="216025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grpSp>
        <p:nvGrpSpPr>
          <p:cNvPr id="38" name="Groupe 37">
            <a:extLst>
              <a:ext uri="{FF2B5EF4-FFF2-40B4-BE49-F238E27FC236}">
                <a16:creationId xmlns:a16="http://schemas.microsoft.com/office/drawing/2014/main" id="{A51D5CCD-4175-4641-A8A1-D1D43CDFFB97}"/>
              </a:ext>
            </a:extLst>
          </p:cNvPr>
          <p:cNvGrpSpPr/>
          <p:nvPr/>
        </p:nvGrpSpPr>
        <p:grpSpPr>
          <a:xfrm>
            <a:off x="4993898" y="1000127"/>
            <a:ext cx="3744001" cy="3276964"/>
            <a:chOff x="4993898" y="913635"/>
            <a:chExt cx="3744001" cy="3276964"/>
          </a:xfrm>
        </p:grpSpPr>
        <p:grpSp>
          <p:nvGrpSpPr>
            <p:cNvPr id="37" name="Groupe 36">
              <a:extLst>
                <a:ext uri="{FF2B5EF4-FFF2-40B4-BE49-F238E27FC236}">
                  <a16:creationId xmlns:a16="http://schemas.microsoft.com/office/drawing/2014/main" id="{0573954E-4C0A-5247-9CFD-EA72ACB2DB14}"/>
                </a:ext>
              </a:extLst>
            </p:cNvPr>
            <p:cNvGrpSpPr/>
            <p:nvPr/>
          </p:nvGrpSpPr>
          <p:grpSpPr>
            <a:xfrm>
              <a:off x="4993898" y="913635"/>
              <a:ext cx="3744001" cy="968447"/>
              <a:chOff x="4993898" y="722109"/>
              <a:chExt cx="3744001" cy="968447"/>
            </a:xfrm>
          </p:grpSpPr>
          <p:sp>
            <p:nvSpPr>
              <p:cNvPr id="25" name="Rectangle 24"/>
              <p:cNvSpPr/>
              <p:nvPr/>
            </p:nvSpPr>
            <p:spPr>
              <a:xfrm>
                <a:off x="4993898" y="1113475"/>
                <a:ext cx="3744000" cy="577081"/>
              </a:xfrm>
              <a:prstGeom prst="rect">
                <a:avLst/>
              </a:prstGeom>
            </p:spPr>
            <p:txBody>
              <a:bodyPr wrap="square">
                <a:spAutoFit/>
              </a:bodyPr>
              <a:lstStyle/>
              <a:p>
                <a:pPr algn="just">
                  <a:defRPr/>
                </a:pPr>
                <a:r>
                  <a:rPr lang="fr-FR" sz="1050" dirty="0">
                    <a:solidFill>
                      <a:srgbClr val="002060"/>
                    </a:solidFill>
                    <a:latin typeface="Ryman Eco" pitchFamily="2" charset="77"/>
                    <a:ea typeface="Roboto Cn" pitchFamily="2" charset="0"/>
                  </a:rPr>
                  <a:t>Minimiser l’impact des enseignes scellées au sol ou installées directement sur le sol en encadrant leur nombre et leur format</a:t>
                </a:r>
                <a:endParaRPr lang="fr-FR" sz="1050" dirty="0">
                  <a:solidFill>
                    <a:srgbClr val="000000"/>
                  </a:solidFill>
                  <a:latin typeface="Ryman Eco"/>
                  <a:ea typeface="Roboto" charset="0"/>
                  <a:cs typeface="Ryman Eco"/>
                  <a:sym typeface="Calibri"/>
                </a:endParaRPr>
              </a:p>
            </p:txBody>
          </p:sp>
          <p:sp>
            <p:nvSpPr>
              <p:cNvPr id="33" name="Rectangle 32"/>
              <p:cNvSpPr/>
              <p:nvPr/>
            </p:nvSpPr>
            <p:spPr>
              <a:xfrm>
                <a:off x="4993899" y="722109"/>
                <a:ext cx="3744000"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6</a:t>
                </a:r>
                <a:endParaRPr lang="fr-FR" dirty="0"/>
              </a:p>
            </p:txBody>
          </p:sp>
        </p:grpSp>
        <p:pic>
          <p:nvPicPr>
            <p:cNvPr id="30" name="Image 29">
              <a:extLst>
                <a:ext uri="{FF2B5EF4-FFF2-40B4-BE49-F238E27FC236}">
                  <a16:creationId xmlns:a16="http://schemas.microsoft.com/office/drawing/2014/main" id="{6C56CA2E-3EFB-5C48-96CD-EB79F041989D}"/>
                </a:ext>
              </a:extLst>
            </p:cNvPr>
            <p:cNvPicPr>
              <a:picLocks noChangeAspect="1"/>
            </p:cNvPicPr>
            <p:nvPr/>
          </p:nvPicPr>
          <p:blipFill rotWithShape="1">
            <a:blip r:embed="rId6"/>
            <a:srcRect l="30093" t="29206" r="35823" b="15908"/>
            <a:stretch/>
          </p:blipFill>
          <p:spPr>
            <a:xfrm>
              <a:off x="6949464" y="2019427"/>
              <a:ext cx="1788434" cy="2160000"/>
            </a:xfrm>
            <a:prstGeom prst="rect">
              <a:avLst/>
            </a:prstGeom>
          </p:spPr>
        </p:pic>
        <p:pic>
          <p:nvPicPr>
            <p:cNvPr id="31" name="Image 30">
              <a:extLst>
                <a:ext uri="{FF2B5EF4-FFF2-40B4-BE49-F238E27FC236}">
                  <a16:creationId xmlns:a16="http://schemas.microsoft.com/office/drawing/2014/main" id="{01AB1481-B9BF-FA48-A0B2-953FDB2F60AF}"/>
                </a:ext>
              </a:extLst>
            </p:cNvPr>
            <p:cNvPicPr>
              <a:picLocks noChangeAspect="1"/>
            </p:cNvPicPr>
            <p:nvPr/>
          </p:nvPicPr>
          <p:blipFill rotWithShape="1">
            <a:blip r:embed="rId7"/>
            <a:srcRect l="43861" t="26808" r="19743" b="17179"/>
            <a:stretch/>
          </p:blipFill>
          <p:spPr>
            <a:xfrm>
              <a:off x="4993899" y="2019427"/>
              <a:ext cx="1871292" cy="2160000"/>
            </a:xfrm>
            <a:prstGeom prst="rect">
              <a:avLst/>
            </a:prstGeom>
          </p:spPr>
        </p:pic>
        <p:cxnSp>
          <p:nvCxnSpPr>
            <p:cNvPr id="32" name="Connecteur droit 31">
              <a:extLst>
                <a:ext uri="{FF2B5EF4-FFF2-40B4-BE49-F238E27FC236}">
                  <a16:creationId xmlns:a16="http://schemas.microsoft.com/office/drawing/2014/main" id="{E7669D27-2412-C74F-85B4-8D8A16420670}"/>
                </a:ext>
              </a:extLst>
            </p:cNvPr>
            <p:cNvCxnSpPr>
              <a:cxnSpLocks/>
            </p:cNvCxnSpPr>
            <p:nvPr/>
          </p:nvCxnSpPr>
          <p:spPr>
            <a:xfrm>
              <a:off x="4993898" y="2019427"/>
              <a:ext cx="3744000" cy="217117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10893C5C-096C-5447-913E-A9A99393BA00}"/>
                </a:ext>
              </a:extLst>
            </p:cNvPr>
            <p:cNvCxnSpPr>
              <a:cxnSpLocks/>
            </p:cNvCxnSpPr>
            <p:nvPr/>
          </p:nvCxnSpPr>
          <p:spPr>
            <a:xfrm flipV="1">
              <a:off x="4993898" y="2030347"/>
              <a:ext cx="3744000" cy="21490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6520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AdobeStock_75392250.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157"/>
            <a:ext cx="2796723" cy="5141344"/>
          </a:xfrm>
          <a:prstGeom prst="rect">
            <a:avLst/>
          </a:prstGeom>
        </p:spPr>
      </p:pic>
      <p:sp>
        <p:nvSpPr>
          <p:cNvPr id="2" name="Rectangle 1"/>
          <p:cNvSpPr/>
          <p:nvPr/>
        </p:nvSpPr>
        <p:spPr>
          <a:xfrm>
            <a:off x="1312480" y="170018"/>
            <a:ext cx="1969748" cy="1581729"/>
          </a:xfrm>
          <a:prstGeom prst="rect">
            <a:avLst/>
          </a:prstGeom>
          <a:noFill/>
          <a:ln>
            <a:solidFill>
              <a:srgbClr val="DE4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4" name="ZoneTexte 3"/>
          <p:cNvSpPr txBox="1"/>
          <p:nvPr/>
        </p:nvSpPr>
        <p:spPr>
          <a:xfrm>
            <a:off x="2796724" y="542937"/>
            <a:ext cx="2494877" cy="652486"/>
          </a:xfrm>
          <a:prstGeom prst="rect">
            <a:avLst/>
          </a:prstGeom>
          <a:solidFill>
            <a:srgbClr val="FFFFFF"/>
          </a:solidFill>
          <a:ln>
            <a:solidFill>
              <a:srgbClr val="FFFFFF"/>
            </a:solidFill>
          </a:ln>
        </p:spPr>
        <p:txBody>
          <a:bodyPr wrap="square" rtlCol="0" anchor="ctr">
            <a:spAutoFit/>
          </a:bodyPr>
          <a:lstStyle/>
          <a:p>
            <a:pPr algn="r">
              <a:lnSpc>
                <a:spcPct val="120000"/>
              </a:lnSpc>
            </a:pPr>
            <a:r>
              <a:rPr lang="fr-FR" sz="3200" dirty="0">
                <a:solidFill>
                  <a:srgbClr val="000000"/>
                </a:solidFill>
                <a:latin typeface="Ryman Eco" pitchFamily="2" charset="77"/>
              </a:rPr>
              <a:t>SOMMAIRE</a:t>
            </a:r>
          </a:p>
        </p:txBody>
      </p:sp>
      <p:sp>
        <p:nvSpPr>
          <p:cNvPr id="10" name="Titre 1"/>
          <p:cNvSpPr txBox="1">
            <a:spLocks/>
          </p:cNvSpPr>
          <p:nvPr/>
        </p:nvSpPr>
        <p:spPr>
          <a:xfrm>
            <a:off x="6843486" y="72960"/>
            <a:ext cx="2195435" cy="252000"/>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fr-FR" sz="1100" dirty="0">
                <a:solidFill>
                  <a:schemeClr val="accent2"/>
                </a:solidFill>
                <a:latin typeface="Ryman Eco" pitchFamily="2" charset="77"/>
              </a:rPr>
              <a:t>Élaboration du RLP d’Uzès</a:t>
            </a:r>
          </a:p>
        </p:txBody>
      </p:sp>
      <p:sp>
        <p:nvSpPr>
          <p:cNvPr id="13" name="Espace réservé du pied de page 2">
            <a:extLst>
              <a:ext uri="{FF2B5EF4-FFF2-40B4-BE49-F238E27FC236}">
                <a16:creationId xmlns:a16="http://schemas.microsoft.com/office/drawing/2014/main" id="{29CACBE2-0EAF-1642-A8FF-268AF0D71F27}"/>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5" name="Espace réservé du numéro de diapositive 5">
            <a:extLst>
              <a:ext uri="{FF2B5EF4-FFF2-40B4-BE49-F238E27FC236}">
                <a16:creationId xmlns:a16="http://schemas.microsoft.com/office/drawing/2014/main" id="{D6B8CB49-22ED-5648-A250-9E4931431A0C}"/>
              </a:ext>
            </a:extLst>
          </p:cNvPr>
          <p:cNvSpPr>
            <a:spLocks noGrp="1"/>
          </p:cNvSpPr>
          <p:nvPr>
            <p:ph type="sldNum" sz="quarter" idx="12"/>
          </p:nvPr>
        </p:nvSpPr>
        <p:spPr>
          <a:xfrm>
            <a:off x="8489092" y="4981435"/>
            <a:ext cx="504000" cy="169304"/>
          </a:xfrm>
        </p:spPr>
        <p:txBody>
          <a:bodyPr/>
          <a:lstStyle/>
          <a:p>
            <a:pPr algn="ctr"/>
            <a:fld id="{0163085A-C9A4-504D-85D8-40262E245035}" type="slidenum">
              <a:rPr lang="fr-FR">
                <a:solidFill>
                  <a:srgbClr val="000000"/>
                </a:solidFill>
                <a:latin typeface="Ryman Eco" pitchFamily="2" charset="77"/>
              </a:rPr>
              <a:pPr algn="ctr"/>
              <a:t>2</a:t>
            </a:fld>
            <a:endParaRPr lang="fr-FR" dirty="0">
              <a:solidFill>
                <a:srgbClr val="000000"/>
              </a:solidFill>
              <a:latin typeface="Ryman Eco" pitchFamily="2" charset="77"/>
            </a:endParaRPr>
          </a:p>
        </p:txBody>
      </p:sp>
      <p:sp>
        <p:nvSpPr>
          <p:cNvPr id="11" name="Rectangle 10">
            <a:extLst>
              <a:ext uri="{FF2B5EF4-FFF2-40B4-BE49-F238E27FC236}">
                <a16:creationId xmlns:a16="http://schemas.microsoft.com/office/drawing/2014/main" id="{2BC6A686-EE16-7848-90C0-2020DEC31A14}"/>
              </a:ext>
            </a:extLst>
          </p:cNvPr>
          <p:cNvSpPr/>
          <p:nvPr/>
        </p:nvSpPr>
        <p:spPr>
          <a:xfrm>
            <a:off x="3817621" y="1667694"/>
            <a:ext cx="5036239" cy="2677656"/>
          </a:xfrm>
          <a:prstGeom prst="rect">
            <a:avLst/>
          </a:prstGeom>
        </p:spPr>
        <p:txBody>
          <a:bodyPr wrap="square" anchor="ctr">
            <a:spAutoFit/>
          </a:bodyPr>
          <a:lstStyle/>
          <a:p>
            <a:pPr lvl="0"/>
            <a:r>
              <a:rPr lang="fr-FR" sz="2800" dirty="0">
                <a:solidFill>
                  <a:srgbClr val="548C82"/>
                </a:solidFill>
                <a:latin typeface="Ryman Eco" pitchFamily="2" charset="77"/>
                <a:ea typeface="Roboto" charset="0"/>
                <a:cs typeface="Ryman Eco"/>
              </a:rPr>
              <a:t>0.</a:t>
            </a:r>
            <a:r>
              <a:rPr lang="fr-FR" sz="1400" dirty="0">
                <a:solidFill>
                  <a:srgbClr val="548C82"/>
                </a:solidFill>
                <a:latin typeface="Ryman Eco" pitchFamily="2" charset="77"/>
                <a:ea typeface="Roboto" charset="0"/>
                <a:cs typeface="Ryman Eco"/>
              </a:rPr>
              <a:t> </a:t>
            </a:r>
            <a:r>
              <a:rPr lang="fr-FR" sz="1400" dirty="0">
                <a:solidFill>
                  <a:srgbClr val="000000"/>
                </a:solidFill>
                <a:latin typeface="Ryman Eco" pitchFamily="2" charset="77"/>
                <a:ea typeface="Roboto" charset="0"/>
                <a:cs typeface="Ryman Eco"/>
              </a:rPr>
              <a:t>Eléments de cadrage et synthèse du diagnostic de la publicité extérieure</a:t>
            </a:r>
          </a:p>
          <a:p>
            <a:pPr lvl="0"/>
            <a:endParaRPr lang="fr-FR" sz="1400" dirty="0">
              <a:solidFill>
                <a:srgbClr val="000000"/>
              </a:solidFill>
              <a:latin typeface="Ryman Eco" pitchFamily="2" charset="77"/>
              <a:ea typeface="Roboto" charset="0"/>
              <a:cs typeface="Ryman Eco"/>
            </a:endParaRPr>
          </a:p>
          <a:p>
            <a:r>
              <a:rPr lang="fr-FR" sz="2800" dirty="0">
                <a:solidFill>
                  <a:srgbClr val="548C82"/>
                </a:solidFill>
                <a:latin typeface="Ryman Eco" pitchFamily="2" charset="77"/>
                <a:ea typeface="Roboto" charset="0"/>
                <a:cs typeface="Ryman Eco"/>
              </a:rPr>
              <a:t>1.</a:t>
            </a:r>
            <a:r>
              <a:rPr lang="fr-FR" sz="1400" dirty="0">
                <a:solidFill>
                  <a:srgbClr val="548C82"/>
                </a:solidFill>
                <a:latin typeface="Ryman Eco" pitchFamily="2" charset="77"/>
                <a:ea typeface="Roboto" charset="0"/>
                <a:cs typeface="Ryman Eco"/>
              </a:rPr>
              <a:t> </a:t>
            </a:r>
            <a:r>
              <a:rPr lang="fr-FR" sz="1400" dirty="0">
                <a:solidFill>
                  <a:srgbClr val="000000"/>
                </a:solidFill>
                <a:latin typeface="Ryman Eco" pitchFamily="2" charset="77"/>
                <a:ea typeface="Roboto" charset="0"/>
                <a:cs typeface="Ryman Eco"/>
              </a:rPr>
              <a:t>Orientations possibles pour le futur RLP</a:t>
            </a:r>
          </a:p>
          <a:p>
            <a:pPr algn="just"/>
            <a:endParaRPr lang="fr-FR" sz="1400" dirty="0">
              <a:solidFill>
                <a:srgbClr val="000000"/>
              </a:solidFill>
              <a:latin typeface="Ryman Eco" pitchFamily="2" charset="77"/>
              <a:ea typeface="Roboto" charset="0"/>
              <a:cs typeface="Ryman Eco"/>
            </a:endParaRPr>
          </a:p>
          <a:p>
            <a:r>
              <a:rPr lang="fr-FR" sz="2800" dirty="0">
                <a:solidFill>
                  <a:srgbClr val="548C82"/>
                </a:solidFill>
                <a:latin typeface="Ryman Eco" pitchFamily="2" charset="77"/>
                <a:ea typeface="Roboto" charset="0"/>
                <a:cs typeface="Ryman Eco"/>
              </a:rPr>
              <a:t>2. </a:t>
            </a:r>
            <a:r>
              <a:rPr lang="fr-FR" sz="1400" dirty="0">
                <a:solidFill>
                  <a:srgbClr val="000000"/>
                </a:solidFill>
                <a:latin typeface="Ryman Eco" pitchFamily="2" charset="77"/>
                <a:ea typeface="Roboto" charset="0"/>
                <a:cs typeface="Ryman Eco"/>
              </a:rPr>
              <a:t>Règles spécifiques à la publicité et aux pré-enseignes</a:t>
            </a:r>
          </a:p>
          <a:p>
            <a:pPr algn="just"/>
            <a:endParaRPr lang="fr-FR" sz="1400" dirty="0">
              <a:solidFill>
                <a:srgbClr val="000000"/>
              </a:solidFill>
              <a:latin typeface="Ryman Eco" pitchFamily="2" charset="77"/>
              <a:ea typeface="Roboto" charset="0"/>
              <a:cs typeface="Ryman Eco"/>
            </a:endParaRPr>
          </a:p>
          <a:p>
            <a:r>
              <a:rPr lang="fr-FR" sz="2800" dirty="0">
                <a:solidFill>
                  <a:srgbClr val="548B83"/>
                </a:solidFill>
                <a:latin typeface="Ryman Eco" pitchFamily="2" charset="77"/>
                <a:ea typeface="Roboto" charset="0"/>
                <a:cs typeface="Ryman Eco"/>
              </a:rPr>
              <a:t>3.</a:t>
            </a:r>
            <a:r>
              <a:rPr lang="fr-FR" sz="1400" dirty="0">
                <a:solidFill>
                  <a:srgbClr val="548B83"/>
                </a:solidFill>
                <a:latin typeface="Ryman Eco" pitchFamily="2" charset="77"/>
                <a:ea typeface="Roboto" charset="0"/>
                <a:cs typeface="Ryman Eco"/>
              </a:rPr>
              <a:t> </a:t>
            </a:r>
            <a:r>
              <a:rPr lang="fr-FR" sz="1400" dirty="0">
                <a:solidFill>
                  <a:srgbClr val="000000"/>
                </a:solidFill>
                <a:latin typeface="Ryman Eco" pitchFamily="2" charset="77"/>
                <a:ea typeface="Roboto" charset="0"/>
                <a:cs typeface="Ryman Eco"/>
              </a:rPr>
              <a:t>Règles spécifiques aux enseignes</a:t>
            </a:r>
          </a:p>
        </p:txBody>
      </p:sp>
      <p:sp>
        <p:nvSpPr>
          <p:cNvPr id="17" name="Sous-titre 2">
            <a:extLst>
              <a:ext uri="{FF2B5EF4-FFF2-40B4-BE49-F238E27FC236}">
                <a16:creationId xmlns:a16="http://schemas.microsoft.com/office/drawing/2014/main" id="{B5AFE903-95A0-BE43-90F4-76577F83BEEB}"/>
              </a:ext>
            </a:extLst>
          </p:cNvPr>
          <p:cNvSpPr txBox="1">
            <a:spLocks/>
          </p:cNvSpPr>
          <p:nvPr/>
        </p:nvSpPr>
        <p:spPr>
          <a:xfrm>
            <a:off x="4766472" y="257851"/>
            <a:ext cx="4310022" cy="396000"/>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90000"/>
              </a:lnSpc>
              <a:buNone/>
            </a:pPr>
            <a:r>
              <a:rPr lang="fr-FR" sz="1050" b="1" dirty="0">
                <a:solidFill>
                  <a:srgbClr val="000000"/>
                </a:solidFill>
                <a:latin typeface="Ryman Eco"/>
              </a:rPr>
              <a:t>Éléments saillants du diagnostic, orientations et choix règlementaires possibles – Réunion de concertation du 3 mai 2021</a:t>
            </a:r>
          </a:p>
        </p:txBody>
      </p:sp>
    </p:spTree>
    <p:extLst>
      <p:ext uri="{BB962C8B-B14F-4D97-AF65-F5344CB8AC3E}">
        <p14:creationId xmlns:p14="http://schemas.microsoft.com/office/powerpoint/2010/main" val="2213203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93001" y="174592"/>
            <a:ext cx="3108151" cy="307777"/>
          </a:xfrm>
          <a:prstGeom prst="rect">
            <a:avLst/>
          </a:prstGeom>
          <a:solidFill>
            <a:schemeClr val="bg1"/>
          </a:solidFill>
          <a:ln>
            <a:solidFill>
              <a:schemeClr val="bg1"/>
            </a:solidFill>
          </a:ln>
        </p:spPr>
        <p:txBody>
          <a:bodyPr wrap="square" rtlCol="0">
            <a:spAutoFit/>
          </a:bodyPr>
          <a:lstStyle/>
          <a:p>
            <a:r>
              <a:rPr lang="fr-FR" sz="1400" dirty="0">
                <a:solidFill>
                  <a:srgbClr val="659C95"/>
                </a:solidFill>
                <a:latin typeface="Ryman Eco"/>
              </a:rPr>
              <a:t>Orientations</a:t>
            </a:r>
            <a:endParaRPr lang="fr-FR" sz="1200" dirty="0">
              <a:solidFill>
                <a:srgbClr val="659C95"/>
              </a:solidFill>
              <a:latin typeface="Ryman Eco"/>
            </a:endParaRPr>
          </a:p>
        </p:txBody>
      </p:sp>
      <p:sp>
        <p:nvSpPr>
          <p:cNvPr id="13" name="Rectangle 12">
            <a:extLst>
              <a:ext uri="{FF2B5EF4-FFF2-40B4-BE49-F238E27FC236}">
                <a16:creationId xmlns:a16="http://schemas.microsoft.com/office/drawing/2014/main" id="{B22BBF56-3BE6-634E-9526-4473FCBB7B63}"/>
              </a:ext>
            </a:extLst>
          </p:cNvPr>
          <p:cNvSpPr/>
          <p:nvPr/>
        </p:nvSpPr>
        <p:spPr>
          <a:xfrm>
            <a:off x="-73256" y="121916"/>
            <a:ext cx="763691"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5" name="ZoneTexte 14">
            <a:extLst>
              <a:ext uri="{FF2B5EF4-FFF2-40B4-BE49-F238E27FC236}">
                <a16:creationId xmlns:a16="http://schemas.microsoft.com/office/drawing/2014/main" id="{93079A07-33A2-CF46-AF46-C33CEE50B875}"/>
              </a:ext>
            </a:extLst>
          </p:cNvPr>
          <p:cNvSpPr txBox="1"/>
          <p:nvPr/>
        </p:nvSpPr>
        <p:spPr>
          <a:xfrm>
            <a:off x="341930" y="166020"/>
            <a:ext cx="600353"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#01</a:t>
            </a:r>
          </a:p>
        </p:txBody>
      </p:sp>
      <p:sp>
        <p:nvSpPr>
          <p:cNvPr id="16" name="ZoneTexte 15">
            <a:extLst>
              <a:ext uri="{FF2B5EF4-FFF2-40B4-BE49-F238E27FC236}">
                <a16:creationId xmlns:a16="http://schemas.microsoft.com/office/drawing/2014/main" id="{336DE97C-5C69-3444-BBF0-EC24D2D14939}"/>
              </a:ext>
            </a:extLst>
          </p:cNvPr>
          <p:cNvSpPr txBox="1"/>
          <p:nvPr/>
        </p:nvSpPr>
        <p:spPr>
          <a:xfrm>
            <a:off x="873090" y="174846"/>
            <a:ext cx="3451775" cy="307777"/>
          </a:xfrm>
          <a:prstGeom prst="rect">
            <a:avLst/>
          </a:prstGeom>
          <a:solidFill>
            <a:schemeClr val="bg1"/>
          </a:solidFill>
          <a:ln>
            <a:solidFill>
              <a:schemeClr val="bg1"/>
            </a:solidFill>
          </a:ln>
        </p:spPr>
        <p:txBody>
          <a:bodyPr wrap="square" rtlCol="0" anchor="ctr">
            <a:spAutoFit/>
          </a:bodyPr>
          <a:lstStyle/>
          <a:p>
            <a:r>
              <a:rPr lang="fr-FR" sz="1400" dirty="0">
                <a:solidFill>
                  <a:srgbClr val="548B83"/>
                </a:solidFill>
                <a:latin typeface="Ryman Eco" pitchFamily="2" charset="77"/>
                <a:cs typeface="Ryman Eco"/>
              </a:rPr>
              <a:t>Orientations proposées pour le futur RLP</a:t>
            </a:r>
            <a:endParaRPr lang="fr-FR" sz="1200" dirty="0">
              <a:solidFill>
                <a:srgbClr val="659C95"/>
              </a:solidFill>
              <a:latin typeface="Ryman Eco" pitchFamily="2" charset="77"/>
            </a:endParaRPr>
          </a:p>
        </p:txBody>
      </p:sp>
      <p:sp>
        <p:nvSpPr>
          <p:cNvPr id="18" name="Espace réservé du pied de page 2">
            <a:extLst>
              <a:ext uri="{FF2B5EF4-FFF2-40B4-BE49-F238E27FC236}">
                <a16:creationId xmlns:a16="http://schemas.microsoft.com/office/drawing/2014/main" id="{200F5479-18FA-F543-9CDB-131EAF4EF255}"/>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9" name="Espace réservé du numéro de diapositive 5">
            <a:extLst>
              <a:ext uri="{FF2B5EF4-FFF2-40B4-BE49-F238E27FC236}">
                <a16:creationId xmlns:a16="http://schemas.microsoft.com/office/drawing/2014/main" id="{7580D760-3A09-D647-9BBE-CA18248E8103}"/>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20</a:t>
            </a:fld>
            <a:endParaRPr lang="fr-FR" sz="900" dirty="0">
              <a:solidFill>
                <a:srgbClr val="000000"/>
              </a:solidFill>
            </a:endParaRPr>
          </a:p>
        </p:txBody>
      </p:sp>
      <p:grpSp>
        <p:nvGrpSpPr>
          <p:cNvPr id="12" name="Groupe 11">
            <a:extLst>
              <a:ext uri="{FF2B5EF4-FFF2-40B4-BE49-F238E27FC236}">
                <a16:creationId xmlns:a16="http://schemas.microsoft.com/office/drawing/2014/main" id="{968D7078-366A-E549-926E-A09E7AFAB4FE}"/>
              </a:ext>
            </a:extLst>
          </p:cNvPr>
          <p:cNvGrpSpPr/>
          <p:nvPr/>
        </p:nvGrpSpPr>
        <p:grpSpPr>
          <a:xfrm>
            <a:off x="455165" y="1000127"/>
            <a:ext cx="3963406" cy="3276964"/>
            <a:chOff x="455165" y="1000127"/>
            <a:chExt cx="3963406" cy="3276964"/>
          </a:xfrm>
        </p:grpSpPr>
        <p:sp>
          <p:nvSpPr>
            <p:cNvPr id="5" name="Rectangle 4"/>
            <p:cNvSpPr/>
            <p:nvPr/>
          </p:nvSpPr>
          <p:spPr>
            <a:xfrm>
              <a:off x="455165" y="1390429"/>
              <a:ext cx="3960000" cy="432000"/>
            </a:xfrm>
            <a:prstGeom prst="rect">
              <a:avLst/>
            </a:prstGeom>
          </p:spPr>
          <p:txBody>
            <a:bodyPr wrap="square">
              <a:spAutoFit/>
            </a:bodyPr>
            <a:lstStyle/>
            <a:p>
              <a:pPr lvl="0" algn="just">
                <a:defRPr/>
              </a:pPr>
              <a:r>
                <a:rPr lang="fr-FR" sz="1050" dirty="0">
                  <a:solidFill>
                    <a:srgbClr val="002060"/>
                  </a:solidFill>
                  <a:latin typeface="Ryman Eco" pitchFamily="2" charset="77"/>
                  <a:ea typeface="Roboto Cn" pitchFamily="2" charset="0"/>
                </a:rPr>
                <a:t>Restreindre la réglementation applicable aux enseignes sur clôture </a:t>
              </a:r>
              <a:endParaRPr lang="fr-FR" sz="1050" dirty="0">
                <a:solidFill>
                  <a:srgbClr val="000000"/>
                </a:solidFill>
                <a:latin typeface="Ryman Eco"/>
                <a:ea typeface="Roboto" charset="0"/>
                <a:cs typeface="Ryman Eco"/>
                <a:sym typeface="Gill Sans MT"/>
              </a:endParaRPr>
            </a:p>
          </p:txBody>
        </p:sp>
        <p:sp>
          <p:nvSpPr>
            <p:cNvPr id="22" name="Rectangle 21"/>
            <p:cNvSpPr/>
            <p:nvPr/>
          </p:nvSpPr>
          <p:spPr>
            <a:xfrm>
              <a:off x="458571" y="1000127"/>
              <a:ext cx="3960000"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7</a:t>
              </a:r>
              <a:endParaRPr lang="fr-FR" dirty="0"/>
            </a:p>
          </p:txBody>
        </p:sp>
        <p:grpSp>
          <p:nvGrpSpPr>
            <p:cNvPr id="7" name="Groupe 6">
              <a:extLst>
                <a:ext uri="{FF2B5EF4-FFF2-40B4-BE49-F238E27FC236}">
                  <a16:creationId xmlns:a16="http://schemas.microsoft.com/office/drawing/2014/main" id="{8C075EE1-16FD-7842-83AE-83BD7C21E67F}"/>
                </a:ext>
              </a:extLst>
            </p:cNvPr>
            <p:cNvGrpSpPr/>
            <p:nvPr/>
          </p:nvGrpSpPr>
          <p:grpSpPr>
            <a:xfrm>
              <a:off x="455165" y="2105919"/>
              <a:ext cx="3960000" cy="2171172"/>
              <a:chOff x="455165" y="2105919"/>
              <a:chExt cx="3960000" cy="2171172"/>
            </a:xfrm>
          </p:grpSpPr>
          <p:pic>
            <p:nvPicPr>
              <p:cNvPr id="29" name="Image 28">
                <a:extLst>
                  <a:ext uri="{FF2B5EF4-FFF2-40B4-BE49-F238E27FC236}">
                    <a16:creationId xmlns:a16="http://schemas.microsoft.com/office/drawing/2014/main" id="{34D211F6-4936-A448-BDE9-E9B4637F50E9}"/>
                  </a:ext>
                </a:extLst>
              </p:cNvPr>
              <p:cNvPicPr>
                <a:picLocks noChangeAspect="1"/>
              </p:cNvPicPr>
              <p:nvPr/>
            </p:nvPicPr>
            <p:blipFill rotWithShape="1">
              <a:blip r:embed="rId2"/>
              <a:srcRect l="29527" t="12698" r="30494" b="23259"/>
              <a:stretch/>
            </p:blipFill>
            <p:spPr>
              <a:xfrm>
                <a:off x="2617256" y="2117091"/>
                <a:ext cx="1797909" cy="2160000"/>
              </a:xfrm>
              <a:prstGeom prst="rect">
                <a:avLst/>
              </a:prstGeom>
            </p:spPr>
          </p:pic>
          <p:pic>
            <p:nvPicPr>
              <p:cNvPr id="35" name="Image 34">
                <a:extLst>
                  <a:ext uri="{FF2B5EF4-FFF2-40B4-BE49-F238E27FC236}">
                    <a16:creationId xmlns:a16="http://schemas.microsoft.com/office/drawing/2014/main" id="{90C59A0A-F00B-894B-B484-489398A7132C}"/>
                  </a:ext>
                </a:extLst>
              </p:cNvPr>
              <p:cNvPicPr>
                <a:picLocks noChangeAspect="1"/>
              </p:cNvPicPr>
              <p:nvPr/>
            </p:nvPicPr>
            <p:blipFill rotWithShape="1">
              <a:blip r:embed="rId3"/>
              <a:srcRect l="19673" r="9206"/>
              <a:stretch/>
            </p:blipFill>
            <p:spPr>
              <a:xfrm>
                <a:off x="455165" y="2105919"/>
                <a:ext cx="2048345" cy="2160000"/>
              </a:xfrm>
              <a:prstGeom prst="rect">
                <a:avLst/>
              </a:prstGeom>
            </p:spPr>
          </p:pic>
        </p:grpSp>
      </p:grpSp>
      <p:grpSp>
        <p:nvGrpSpPr>
          <p:cNvPr id="14" name="Groupe 13">
            <a:extLst>
              <a:ext uri="{FF2B5EF4-FFF2-40B4-BE49-F238E27FC236}">
                <a16:creationId xmlns:a16="http://schemas.microsoft.com/office/drawing/2014/main" id="{BAC6820E-9C53-384F-AEE0-4884D925A873}"/>
              </a:ext>
            </a:extLst>
          </p:cNvPr>
          <p:cNvGrpSpPr/>
          <p:nvPr/>
        </p:nvGrpSpPr>
        <p:grpSpPr>
          <a:xfrm>
            <a:off x="5013428" y="1000127"/>
            <a:ext cx="3672001" cy="3276964"/>
            <a:chOff x="4993898" y="1000127"/>
            <a:chExt cx="3672001" cy="3276964"/>
          </a:xfrm>
        </p:grpSpPr>
        <p:grpSp>
          <p:nvGrpSpPr>
            <p:cNvPr id="37" name="Groupe 36">
              <a:extLst>
                <a:ext uri="{FF2B5EF4-FFF2-40B4-BE49-F238E27FC236}">
                  <a16:creationId xmlns:a16="http://schemas.microsoft.com/office/drawing/2014/main" id="{0573954E-4C0A-5247-9CFD-EA72ACB2DB14}"/>
                </a:ext>
              </a:extLst>
            </p:cNvPr>
            <p:cNvGrpSpPr/>
            <p:nvPr/>
          </p:nvGrpSpPr>
          <p:grpSpPr>
            <a:xfrm>
              <a:off x="4993898" y="1000127"/>
              <a:ext cx="3672001" cy="806864"/>
              <a:chOff x="4993898" y="722109"/>
              <a:chExt cx="3672001" cy="806864"/>
            </a:xfrm>
          </p:grpSpPr>
          <p:sp>
            <p:nvSpPr>
              <p:cNvPr id="25" name="Rectangle 24"/>
              <p:cNvSpPr/>
              <p:nvPr/>
            </p:nvSpPr>
            <p:spPr>
              <a:xfrm>
                <a:off x="4993898" y="1113475"/>
                <a:ext cx="3672000" cy="415498"/>
              </a:xfrm>
              <a:prstGeom prst="rect">
                <a:avLst/>
              </a:prstGeom>
            </p:spPr>
            <p:txBody>
              <a:bodyPr wrap="square">
                <a:spAutoFit/>
              </a:bodyPr>
              <a:lstStyle/>
              <a:p>
                <a:pPr algn="just">
                  <a:defRPr/>
                </a:pPr>
                <a:r>
                  <a:rPr lang="fr-FR" sz="1050" dirty="0">
                    <a:solidFill>
                      <a:srgbClr val="002060"/>
                    </a:solidFill>
                    <a:latin typeface="Ryman Eco" pitchFamily="2" charset="77"/>
                    <a:ea typeface="Roboto Cn" pitchFamily="2" charset="0"/>
                  </a:rPr>
                  <a:t>Limiter les possibilités d’implantation d’enseignes sur toiture ou terrasse en tenant lieu</a:t>
                </a:r>
                <a:endParaRPr lang="fr-FR" sz="1050" dirty="0">
                  <a:solidFill>
                    <a:srgbClr val="000000"/>
                  </a:solidFill>
                  <a:latin typeface="Ryman Eco"/>
                  <a:ea typeface="Roboto" charset="0"/>
                  <a:cs typeface="Ryman Eco"/>
                  <a:sym typeface="Calibri"/>
                </a:endParaRPr>
              </a:p>
            </p:txBody>
          </p:sp>
          <p:sp>
            <p:nvSpPr>
              <p:cNvPr id="33" name="Rectangle 32"/>
              <p:cNvSpPr/>
              <p:nvPr/>
            </p:nvSpPr>
            <p:spPr>
              <a:xfrm>
                <a:off x="4993899" y="722109"/>
                <a:ext cx="3672000"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8</a:t>
                </a:r>
                <a:endParaRPr lang="fr-FR" dirty="0"/>
              </a:p>
            </p:txBody>
          </p:sp>
        </p:grpSp>
        <p:pic>
          <p:nvPicPr>
            <p:cNvPr id="36" name="Image 35">
              <a:extLst>
                <a:ext uri="{FF2B5EF4-FFF2-40B4-BE49-F238E27FC236}">
                  <a16:creationId xmlns:a16="http://schemas.microsoft.com/office/drawing/2014/main" id="{7A0E0AC7-0C7B-F64A-A8BC-4B5966DEE7DA}"/>
                </a:ext>
              </a:extLst>
            </p:cNvPr>
            <p:cNvPicPr>
              <a:picLocks noChangeAspect="1"/>
            </p:cNvPicPr>
            <p:nvPr/>
          </p:nvPicPr>
          <p:blipFill rotWithShape="1">
            <a:blip r:embed="rId4"/>
            <a:srcRect l="31857" t="20162" r="27719" b="1233"/>
            <a:stretch/>
          </p:blipFill>
          <p:spPr>
            <a:xfrm>
              <a:off x="5098930" y="2117091"/>
              <a:ext cx="1481043" cy="2160000"/>
            </a:xfrm>
            <a:prstGeom prst="rect">
              <a:avLst/>
            </a:prstGeom>
          </p:spPr>
        </p:pic>
        <p:pic>
          <p:nvPicPr>
            <p:cNvPr id="39" name="Image 38">
              <a:extLst>
                <a:ext uri="{FF2B5EF4-FFF2-40B4-BE49-F238E27FC236}">
                  <a16:creationId xmlns:a16="http://schemas.microsoft.com/office/drawing/2014/main" id="{4CCE7514-2428-7A4B-BEC3-25B04B397333}"/>
                </a:ext>
              </a:extLst>
            </p:cNvPr>
            <p:cNvPicPr>
              <a:picLocks noChangeAspect="1"/>
            </p:cNvPicPr>
            <p:nvPr/>
          </p:nvPicPr>
          <p:blipFill rotWithShape="1">
            <a:blip r:embed="rId5"/>
            <a:srcRect l="31025" t="27513" r="19994"/>
            <a:stretch/>
          </p:blipFill>
          <p:spPr>
            <a:xfrm>
              <a:off x="6719808" y="2117091"/>
              <a:ext cx="1946091" cy="2160000"/>
            </a:xfrm>
            <a:prstGeom prst="rect">
              <a:avLst/>
            </a:prstGeom>
          </p:spPr>
        </p:pic>
      </p:grpSp>
    </p:spTree>
    <p:extLst>
      <p:ext uri="{BB962C8B-B14F-4D97-AF65-F5344CB8AC3E}">
        <p14:creationId xmlns:p14="http://schemas.microsoft.com/office/powerpoint/2010/main" val="905011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93001" y="174592"/>
            <a:ext cx="3108151" cy="307777"/>
          </a:xfrm>
          <a:prstGeom prst="rect">
            <a:avLst/>
          </a:prstGeom>
          <a:solidFill>
            <a:schemeClr val="bg1"/>
          </a:solidFill>
          <a:ln>
            <a:solidFill>
              <a:schemeClr val="bg1"/>
            </a:solidFill>
          </a:ln>
        </p:spPr>
        <p:txBody>
          <a:bodyPr wrap="square" rtlCol="0">
            <a:spAutoFit/>
          </a:bodyPr>
          <a:lstStyle/>
          <a:p>
            <a:r>
              <a:rPr lang="fr-FR" sz="1400" dirty="0">
                <a:solidFill>
                  <a:srgbClr val="659C95"/>
                </a:solidFill>
                <a:latin typeface="Ryman Eco"/>
              </a:rPr>
              <a:t>Orientations</a:t>
            </a:r>
            <a:endParaRPr lang="fr-FR" sz="1200" dirty="0">
              <a:solidFill>
                <a:srgbClr val="659C95"/>
              </a:solidFill>
              <a:latin typeface="Ryman Eco"/>
            </a:endParaRPr>
          </a:p>
        </p:txBody>
      </p:sp>
      <p:sp>
        <p:nvSpPr>
          <p:cNvPr id="13" name="Rectangle 12">
            <a:extLst>
              <a:ext uri="{FF2B5EF4-FFF2-40B4-BE49-F238E27FC236}">
                <a16:creationId xmlns:a16="http://schemas.microsoft.com/office/drawing/2014/main" id="{B22BBF56-3BE6-634E-9526-4473FCBB7B63}"/>
              </a:ext>
            </a:extLst>
          </p:cNvPr>
          <p:cNvSpPr/>
          <p:nvPr/>
        </p:nvSpPr>
        <p:spPr>
          <a:xfrm>
            <a:off x="-73256" y="121916"/>
            <a:ext cx="763691"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5" name="ZoneTexte 14">
            <a:extLst>
              <a:ext uri="{FF2B5EF4-FFF2-40B4-BE49-F238E27FC236}">
                <a16:creationId xmlns:a16="http://schemas.microsoft.com/office/drawing/2014/main" id="{93079A07-33A2-CF46-AF46-C33CEE50B875}"/>
              </a:ext>
            </a:extLst>
          </p:cNvPr>
          <p:cNvSpPr txBox="1"/>
          <p:nvPr/>
        </p:nvSpPr>
        <p:spPr>
          <a:xfrm>
            <a:off x="341930" y="166020"/>
            <a:ext cx="600353"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#01</a:t>
            </a:r>
          </a:p>
        </p:txBody>
      </p:sp>
      <p:sp>
        <p:nvSpPr>
          <p:cNvPr id="16" name="ZoneTexte 15">
            <a:extLst>
              <a:ext uri="{FF2B5EF4-FFF2-40B4-BE49-F238E27FC236}">
                <a16:creationId xmlns:a16="http://schemas.microsoft.com/office/drawing/2014/main" id="{336DE97C-5C69-3444-BBF0-EC24D2D14939}"/>
              </a:ext>
            </a:extLst>
          </p:cNvPr>
          <p:cNvSpPr txBox="1"/>
          <p:nvPr/>
        </p:nvSpPr>
        <p:spPr>
          <a:xfrm>
            <a:off x="873090" y="174846"/>
            <a:ext cx="3451775" cy="307777"/>
          </a:xfrm>
          <a:prstGeom prst="rect">
            <a:avLst/>
          </a:prstGeom>
          <a:solidFill>
            <a:schemeClr val="bg1"/>
          </a:solidFill>
          <a:ln>
            <a:solidFill>
              <a:schemeClr val="bg1"/>
            </a:solidFill>
          </a:ln>
        </p:spPr>
        <p:txBody>
          <a:bodyPr wrap="square" rtlCol="0" anchor="ctr">
            <a:spAutoFit/>
          </a:bodyPr>
          <a:lstStyle/>
          <a:p>
            <a:r>
              <a:rPr lang="fr-FR" sz="1400" dirty="0">
                <a:solidFill>
                  <a:srgbClr val="548B83"/>
                </a:solidFill>
                <a:latin typeface="Ryman Eco" pitchFamily="2" charset="77"/>
                <a:cs typeface="Ryman Eco"/>
              </a:rPr>
              <a:t>Orientations proposées pour le futur RLP</a:t>
            </a:r>
            <a:endParaRPr lang="fr-FR" sz="1200" dirty="0">
              <a:solidFill>
                <a:srgbClr val="659C95"/>
              </a:solidFill>
              <a:latin typeface="Ryman Eco" pitchFamily="2" charset="77"/>
            </a:endParaRPr>
          </a:p>
        </p:txBody>
      </p:sp>
      <p:sp>
        <p:nvSpPr>
          <p:cNvPr id="18" name="Espace réservé du pied de page 2">
            <a:extLst>
              <a:ext uri="{FF2B5EF4-FFF2-40B4-BE49-F238E27FC236}">
                <a16:creationId xmlns:a16="http://schemas.microsoft.com/office/drawing/2014/main" id="{200F5479-18FA-F543-9CDB-131EAF4EF255}"/>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9" name="Espace réservé du numéro de diapositive 5">
            <a:extLst>
              <a:ext uri="{FF2B5EF4-FFF2-40B4-BE49-F238E27FC236}">
                <a16:creationId xmlns:a16="http://schemas.microsoft.com/office/drawing/2014/main" id="{7580D760-3A09-D647-9BBE-CA18248E8103}"/>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21</a:t>
            </a:fld>
            <a:endParaRPr lang="fr-FR" sz="900" dirty="0">
              <a:solidFill>
                <a:srgbClr val="000000"/>
              </a:solidFill>
            </a:endParaRPr>
          </a:p>
        </p:txBody>
      </p:sp>
      <p:grpSp>
        <p:nvGrpSpPr>
          <p:cNvPr id="6" name="Groupe 5">
            <a:extLst>
              <a:ext uri="{FF2B5EF4-FFF2-40B4-BE49-F238E27FC236}">
                <a16:creationId xmlns:a16="http://schemas.microsoft.com/office/drawing/2014/main" id="{25C03990-EBCC-6842-BCF4-E7743667E646}"/>
              </a:ext>
            </a:extLst>
          </p:cNvPr>
          <p:cNvGrpSpPr/>
          <p:nvPr/>
        </p:nvGrpSpPr>
        <p:grpSpPr>
          <a:xfrm>
            <a:off x="4455963" y="1000127"/>
            <a:ext cx="4248000" cy="3276964"/>
            <a:chOff x="4630369" y="1000127"/>
            <a:chExt cx="4248000" cy="3276964"/>
          </a:xfrm>
        </p:grpSpPr>
        <p:grpSp>
          <p:nvGrpSpPr>
            <p:cNvPr id="37" name="Groupe 36">
              <a:extLst>
                <a:ext uri="{FF2B5EF4-FFF2-40B4-BE49-F238E27FC236}">
                  <a16:creationId xmlns:a16="http://schemas.microsoft.com/office/drawing/2014/main" id="{0573954E-4C0A-5247-9CFD-EA72ACB2DB14}"/>
                </a:ext>
              </a:extLst>
            </p:cNvPr>
            <p:cNvGrpSpPr/>
            <p:nvPr/>
          </p:nvGrpSpPr>
          <p:grpSpPr>
            <a:xfrm>
              <a:off x="4630369" y="1000127"/>
              <a:ext cx="4248000" cy="645282"/>
              <a:chOff x="4610839" y="722109"/>
              <a:chExt cx="4248000" cy="645282"/>
            </a:xfrm>
          </p:grpSpPr>
          <p:sp>
            <p:nvSpPr>
              <p:cNvPr id="25" name="Rectangle 24"/>
              <p:cNvSpPr/>
              <p:nvPr/>
            </p:nvSpPr>
            <p:spPr>
              <a:xfrm>
                <a:off x="4610839" y="1113475"/>
                <a:ext cx="4247999" cy="253916"/>
              </a:xfrm>
              <a:prstGeom prst="rect">
                <a:avLst/>
              </a:prstGeom>
            </p:spPr>
            <p:txBody>
              <a:bodyPr wrap="square">
                <a:spAutoFit/>
              </a:bodyPr>
              <a:lstStyle/>
              <a:p>
                <a:pPr algn="just">
                  <a:defRPr/>
                </a:pPr>
                <a:r>
                  <a:rPr lang="fr-FR" sz="1050" dirty="0">
                    <a:solidFill>
                      <a:srgbClr val="002060"/>
                    </a:solidFill>
                    <a:latin typeface="Ryman Eco" pitchFamily="2" charset="77"/>
                    <a:ea typeface="Roboto Cn" pitchFamily="2" charset="0"/>
                  </a:rPr>
                  <a:t>Renforcer la plage d’extinction nocturne des dispositifs lumineux</a:t>
                </a:r>
                <a:endParaRPr lang="fr-FR" sz="1050" dirty="0">
                  <a:solidFill>
                    <a:srgbClr val="000000"/>
                  </a:solidFill>
                  <a:latin typeface="Ryman Eco"/>
                  <a:ea typeface="Roboto" charset="0"/>
                  <a:cs typeface="Ryman Eco"/>
                  <a:sym typeface="Calibri"/>
                </a:endParaRPr>
              </a:p>
            </p:txBody>
          </p:sp>
          <p:sp>
            <p:nvSpPr>
              <p:cNvPr id="33" name="Rectangle 32"/>
              <p:cNvSpPr/>
              <p:nvPr/>
            </p:nvSpPr>
            <p:spPr>
              <a:xfrm>
                <a:off x="4610839" y="722109"/>
                <a:ext cx="4248000"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10</a:t>
                </a:r>
                <a:endParaRPr lang="fr-FR" dirty="0"/>
              </a:p>
            </p:txBody>
          </p:sp>
        </p:grpSp>
        <p:pic>
          <p:nvPicPr>
            <p:cNvPr id="20" name="Image 19">
              <a:extLst>
                <a:ext uri="{FF2B5EF4-FFF2-40B4-BE49-F238E27FC236}">
                  <a16:creationId xmlns:a16="http://schemas.microsoft.com/office/drawing/2014/main" id="{55ED7614-0207-0746-9111-463FC357ED1C}"/>
                </a:ext>
              </a:extLst>
            </p:cNvPr>
            <p:cNvPicPr>
              <a:picLocks noChangeAspect="1"/>
            </p:cNvPicPr>
            <p:nvPr/>
          </p:nvPicPr>
          <p:blipFill rotWithShape="1">
            <a:blip r:embed="rId2"/>
            <a:srcRect l="56704" t="30335"/>
            <a:stretch/>
          </p:blipFill>
          <p:spPr>
            <a:xfrm>
              <a:off x="4630370" y="2117091"/>
              <a:ext cx="1789888" cy="2160000"/>
            </a:xfrm>
            <a:prstGeom prst="rect">
              <a:avLst/>
            </a:prstGeom>
          </p:spPr>
        </p:pic>
        <p:pic>
          <p:nvPicPr>
            <p:cNvPr id="3" name="Image 2">
              <a:extLst>
                <a:ext uri="{FF2B5EF4-FFF2-40B4-BE49-F238E27FC236}">
                  <a16:creationId xmlns:a16="http://schemas.microsoft.com/office/drawing/2014/main" id="{42E2F726-21AA-5140-9E93-4389DEDCE74B}"/>
                </a:ext>
              </a:extLst>
            </p:cNvPr>
            <p:cNvPicPr>
              <a:picLocks noChangeAspect="1"/>
            </p:cNvPicPr>
            <p:nvPr/>
          </p:nvPicPr>
          <p:blipFill rotWithShape="1">
            <a:blip r:embed="rId3"/>
            <a:srcRect l="39369" t="15107" r="44930" b="38499"/>
            <a:stretch/>
          </p:blipFill>
          <p:spPr>
            <a:xfrm>
              <a:off x="6525339" y="2117091"/>
              <a:ext cx="974661" cy="2160000"/>
            </a:xfrm>
            <a:prstGeom prst="rect">
              <a:avLst/>
            </a:prstGeom>
          </p:spPr>
        </p:pic>
        <p:pic>
          <p:nvPicPr>
            <p:cNvPr id="24" name="Image 23">
              <a:extLst>
                <a:ext uri="{FF2B5EF4-FFF2-40B4-BE49-F238E27FC236}">
                  <a16:creationId xmlns:a16="http://schemas.microsoft.com/office/drawing/2014/main" id="{9849B4B7-7630-5F4F-8239-85218FC39D02}"/>
                </a:ext>
              </a:extLst>
            </p:cNvPr>
            <p:cNvPicPr>
              <a:picLocks noChangeAspect="1"/>
            </p:cNvPicPr>
            <p:nvPr/>
          </p:nvPicPr>
          <p:blipFill rotWithShape="1">
            <a:blip r:embed="rId4"/>
            <a:srcRect l="33114" r="29088" b="14507"/>
            <a:stretch/>
          </p:blipFill>
          <p:spPr>
            <a:xfrm>
              <a:off x="7605081" y="2117091"/>
              <a:ext cx="1273288" cy="2160000"/>
            </a:xfrm>
            <a:prstGeom prst="rect">
              <a:avLst/>
            </a:prstGeom>
          </p:spPr>
        </p:pic>
      </p:grpSp>
      <p:grpSp>
        <p:nvGrpSpPr>
          <p:cNvPr id="26" name="Groupe 25">
            <a:extLst>
              <a:ext uri="{FF2B5EF4-FFF2-40B4-BE49-F238E27FC236}">
                <a16:creationId xmlns:a16="http://schemas.microsoft.com/office/drawing/2014/main" id="{B498ADA9-217A-7545-8F27-74CC225AFDE8}"/>
              </a:ext>
            </a:extLst>
          </p:cNvPr>
          <p:cNvGrpSpPr/>
          <p:nvPr/>
        </p:nvGrpSpPr>
        <p:grpSpPr>
          <a:xfrm>
            <a:off x="440037" y="1000127"/>
            <a:ext cx="3495406" cy="3276964"/>
            <a:chOff x="455165" y="1000127"/>
            <a:chExt cx="3495406" cy="3276964"/>
          </a:xfrm>
        </p:grpSpPr>
        <p:grpSp>
          <p:nvGrpSpPr>
            <p:cNvPr id="12" name="Groupe 11">
              <a:extLst>
                <a:ext uri="{FF2B5EF4-FFF2-40B4-BE49-F238E27FC236}">
                  <a16:creationId xmlns:a16="http://schemas.microsoft.com/office/drawing/2014/main" id="{968D7078-366A-E549-926E-A09E7AFAB4FE}"/>
                </a:ext>
              </a:extLst>
            </p:cNvPr>
            <p:cNvGrpSpPr/>
            <p:nvPr/>
          </p:nvGrpSpPr>
          <p:grpSpPr>
            <a:xfrm>
              <a:off x="455165" y="1000127"/>
              <a:ext cx="3495406" cy="822302"/>
              <a:chOff x="455165" y="1000127"/>
              <a:chExt cx="3495406" cy="822302"/>
            </a:xfrm>
          </p:grpSpPr>
          <p:sp>
            <p:nvSpPr>
              <p:cNvPr id="5" name="Rectangle 4"/>
              <p:cNvSpPr/>
              <p:nvPr/>
            </p:nvSpPr>
            <p:spPr>
              <a:xfrm>
                <a:off x="455165" y="1390429"/>
                <a:ext cx="3492000" cy="432000"/>
              </a:xfrm>
              <a:prstGeom prst="rect">
                <a:avLst/>
              </a:prstGeom>
            </p:spPr>
            <p:txBody>
              <a:bodyPr wrap="square">
                <a:spAutoFit/>
              </a:bodyPr>
              <a:lstStyle/>
              <a:p>
                <a:pPr lvl="0" algn="just">
                  <a:defRPr/>
                </a:pPr>
                <a:r>
                  <a:rPr lang="fr-FR" sz="1050" dirty="0">
                    <a:solidFill>
                      <a:srgbClr val="002060"/>
                    </a:solidFill>
                    <a:latin typeface="Ryman Eco" pitchFamily="2" charset="77"/>
                    <a:ea typeface="Roboto Cn" pitchFamily="2" charset="0"/>
                  </a:rPr>
                  <a:t>Harmoniser la règlementation applicable aux enseignes temporaires</a:t>
                </a:r>
                <a:endParaRPr lang="fr-FR" sz="1050" dirty="0">
                  <a:solidFill>
                    <a:srgbClr val="000000"/>
                  </a:solidFill>
                  <a:latin typeface="Ryman Eco"/>
                  <a:ea typeface="Roboto" charset="0"/>
                  <a:cs typeface="Ryman Eco"/>
                  <a:sym typeface="Gill Sans MT"/>
                </a:endParaRPr>
              </a:p>
            </p:txBody>
          </p:sp>
          <p:sp>
            <p:nvSpPr>
              <p:cNvPr id="22" name="Rectangle 21"/>
              <p:cNvSpPr/>
              <p:nvPr/>
            </p:nvSpPr>
            <p:spPr>
              <a:xfrm>
                <a:off x="458571" y="1000127"/>
                <a:ext cx="3492000" cy="325878"/>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Orientation 9</a:t>
                </a:r>
                <a:endParaRPr lang="fr-FR" dirty="0"/>
              </a:p>
            </p:txBody>
          </p:sp>
        </p:grpSp>
        <p:pic>
          <p:nvPicPr>
            <p:cNvPr id="21" name="Image 20">
              <a:extLst>
                <a:ext uri="{FF2B5EF4-FFF2-40B4-BE49-F238E27FC236}">
                  <a16:creationId xmlns:a16="http://schemas.microsoft.com/office/drawing/2014/main" id="{2F34F38F-F141-CE4B-97F3-00026595F784}"/>
                </a:ext>
              </a:extLst>
            </p:cNvPr>
            <p:cNvPicPr>
              <a:picLocks noChangeAspect="1"/>
            </p:cNvPicPr>
            <p:nvPr/>
          </p:nvPicPr>
          <p:blipFill rotWithShape="1">
            <a:blip r:embed="rId5"/>
            <a:srcRect l="6306" t="4805" b="17922"/>
            <a:stretch/>
          </p:blipFill>
          <p:spPr>
            <a:xfrm>
              <a:off x="455165" y="2117091"/>
              <a:ext cx="3492000" cy="2160000"/>
            </a:xfrm>
            <a:prstGeom prst="rect">
              <a:avLst/>
            </a:prstGeom>
          </p:spPr>
        </p:pic>
      </p:grpSp>
    </p:spTree>
    <p:extLst>
      <p:ext uri="{BB962C8B-B14F-4D97-AF65-F5344CB8AC3E}">
        <p14:creationId xmlns:p14="http://schemas.microsoft.com/office/powerpoint/2010/main" val="1510930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AdobeStock_75392250.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7294" y="3931"/>
            <a:ext cx="4856707" cy="5148383"/>
          </a:xfrm>
          <a:prstGeom prst="rect">
            <a:avLst/>
          </a:prstGeom>
        </p:spPr>
      </p:pic>
      <p:sp>
        <p:nvSpPr>
          <p:cNvPr id="2" name="Rectangle 1"/>
          <p:cNvSpPr/>
          <p:nvPr/>
        </p:nvSpPr>
        <p:spPr>
          <a:xfrm>
            <a:off x="3115311" y="1248015"/>
            <a:ext cx="2913781" cy="2660214"/>
          </a:xfrm>
          <a:prstGeom prst="rect">
            <a:avLst/>
          </a:prstGeom>
          <a:noFill/>
          <a:ln>
            <a:solidFill>
              <a:srgbClr val="DE4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9" name="Espace réservé du pied de page 2">
            <a:extLst>
              <a:ext uri="{FF2B5EF4-FFF2-40B4-BE49-F238E27FC236}">
                <a16:creationId xmlns:a16="http://schemas.microsoft.com/office/drawing/2014/main" id="{E74DBFBF-0CFA-C74A-BCD3-01CCAC4C13C7}"/>
              </a:ext>
            </a:extLst>
          </p:cNvPr>
          <p:cNvSpPr txBox="1">
            <a:spLocks/>
          </p:cNvSpPr>
          <p:nvPr/>
        </p:nvSpPr>
        <p:spPr>
          <a:xfrm>
            <a:off x="-1260" y="4968655"/>
            <a:ext cx="1862051" cy="194862"/>
          </a:xfrm>
          <a:prstGeom prst="rect">
            <a:avLst/>
          </a:prstGeom>
        </p:spPr>
        <p:txBody>
          <a:bodyPr anchor="ct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500">
                <a:solidFill>
                  <a:srgbClr val="000000"/>
                </a:solidFill>
                <a:latin typeface="Ryman Eco" pitchFamily="2" charset="77"/>
                <a:cs typeface="Ryman Eco"/>
              </a:rPr>
              <a:t>Tous droits réservés GO PUB - Document confidentiel</a:t>
            </a:r>
            <a:endParaRPr lang="fr-FR" sz="500" dirty="0">
              <a:solidFill>
                <a:srgbClr val="000000"/>
              </a:solidFill>
              <a:latin typeface="Ryman Eco" pitchFamily="2" charset="77"/>
              <a:cs typeface="Ryman Eco"/>
            </a:endParaRPr>
          </a:p>
        </p:txBody>
      </p:sp>
      <p:sp>
        <p:nvSpPr>
          <p:cNvPr id="10" name="Espace réservé du numéro de diapositive 5">
            <a:extLst>
              <a:ext uri="{FF2B5EF4-FFF2-40B4-BE49-F238E27FC236}">
                <a16:creationId xmlns:a16="http://schemas.microsoft.com/office/drawing/2014/main" id="{3FF18967-4B85-8D49-941A-5EEE4236666A}"/>
              </a:ext>
            </a:extLst>
          </p:cNvPr>
          <p:cNvSpPr>
            <a:spLocks noGrp="1"/>
          </p:cNvSpPr>
          <p:nvPr>
            <p:ph type="sldNum" sz="quarter" idx="12"/>
          </p:nvPr>
        </p:nvSpPr>
        <p:spPr>
          <a:xfrm>
            <a:off x="8489092" y="4981435"/>
            <a:ext cx="504000" cy="169304"/>
          </a:xfrm>
        </p:spPr>
        <p:txBody>
          <a:bodyPr/>
          <a:lstStyle/>
          <a:p>
            <a:pPr algn="ctr"/>
            <a:fld id="{0163085A-C9A4-504D-85D8-40262E245035}" type="slidenum">
              <a:rPr lang="fr-FR">
                <a:solidFill>
                  <a:srgbClr val="000000"/>
                </a:solidFill>
                <a:latin typeface="Ryman Eco" pitchFamily="2" charset="77"/>
              </a:rPr>
              <a:pPr algn="ctr"/>
              <a:t>22</a:t>
            </a:fld>
            <a:endParaRPr lang="fr-FR" dirty="0">
              <a:solidFill>
                <a:srgbClr val="000000"/>
              </a:solidFill>
              <a:latin typeface="Ryman Eco" pitchFamily="2" charset="77"/>
            </a:endParaRPr>
          </a:p>
        </p:txBody>
      </p:sp>
      <p:sp>
        <p:nvSpPr>
          <p:cNvPr id="7" name="ZoneTexte 6">
            <a:extLst>
              <a:ext uri="{FF2B5EF4-FFF2-40B4-BE49-F238E27FC236}">
                <a16:creationId xmlns:a16="http://schemas.microsoft.com/office/drawing/2014/main" id="{44B1620F-69E4-DC4B-99D5-5C399B3FE4F3}"/>
              </a:ext>
            </a:extLst>
          </p:cNvPr>
          <p:cNvSpPr txBox="1"/>
          <p:nvPr/>
        </p:nvSpPr>
        <p:spPr>
          <a:xfrm>
            <a:off x="180518" y="1981203"/>
            <a:ext cx="4500000" cy="1181093"/>
          </a:xfrm>
          <a:prstGeom prst="rect">
            <a:avLst/>
          </a:prstGeom>
          <a:solidFill>
            <a:srgbClr val="FFFFFF"/>
          </a:solidFill>
          <a:ln>
            <a:solidFill>
              <a:srgbClr val="FFFFFF"/>
            </a:solidFill>
          </a:ln>
        </p:spPr>
        <p:txBody>
          <a:bodyPr wrap="square" rtlCol="0" anchor="ctr">
            <a:spAutoFit/>
          </a:bodyPr>
          <a:lstStyle/>
          <a:p>
            <a:pPr algn="r">
              <a:lnSpc>
                <a:spcPct val="120000"/>
              </a:lnSpc>
            </a:pPr>
            <a:r>
              <a:rPr lang="fr-FR" sz="2000" dirty="0">
                <a:solidFill>
                  <a:srgbClr val="000000"/>
                </a:solidFill>
                <a:latin typeface="Ryman Eco" pitchFamily="2" charset="77"/>
              </a:rPr>
              <a:t>PROPOSITION DE CHOIX REGLEMENTAIRES POUR LA PUBLICITE ET LES PRE-ENSEIGNES</a:t>
            </a:r>
          </a:p>
        </p:txBody>
      </p:sp>
    </p:spTree>
    <p:extLst>
      <p:ext uri="{BB962C8B-B14F-4D97-AF65-F5344CB8AC3E}">
        <p14:creationId xmlns:p14="http://schemas.microsoft.com/office/powerpoint/2010/main" val="3279264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9225735C-C8E4-3141-BC5C-9E8BCE81123F}"/>
              </a:ext>
            </a:extLst>
          </p:cNvPr>
          <p:cNvGrpSpPr/>
          <p:nvPr/>
        </p:nvGrpSpPr>
        <p:grpSpPr>
          <a:xfrm>
            <a:off x="260283" y="121916"/>
            <a:ext cx="8623434" cy="4896000"/>
            <a:chOff x="260283" y="121916"/>
            <a:chExt cx="8623434" cy="4896000"/>
          </a:xfrm>
        </p:grpSpPr>
        <p:pic>
          <p:nvPicPr>
            <p:cNvPr id="3" name="Image 2">
              <a:extLst>
                <a:ext uri="{FF2B5EF4-FFF2-40B4-BE49-F238E27FC236}">
                  <a16:creationId xmlns:a16="http://schemas.microsoft.com/office/drawing/2014/main" id="{80D7AD81-460E-6A46-9850-7651281680E0}"/>
                </a:ext>
              </a:extLst>
            </p:cNvPr>
            <p:cNvPicPr>
              <a:picLocks noChangeAspect="1"/>
            </p:cNvPicPr>
            <p:nvPr/>
          </p:nvPicPr>
          <p:blipFill rotWithShape="1">
            <a:blip r:embed="rId3"/>
            <a:srcRect l="3429" t="37597" r="1899" b="1022"/>
            <a:stretch/>
          </p:blipFill>
          <p:spPr>
            <a:xfrm>
              <a:off x="3546983" y="121916"/>
              <a:ext cx="5336734" cy="4896000"/>
            </a:xfrm>
            <a:prstGeom prst="rect">
              <a:avLst/>
            </a:prstGeom>
          </p:spPr>
        </p:pic>
        <p:sp>
          <p:nvSpPr>
            <p:cNvPr id="19" name="ZoneTexte 18">
              <a:extLst>
                <a:ext uri="{FF2B5EF4-FFF2-40B4-BE49-F238E27FC236}">
                  <a16:creationId xmlns:a16="http://schemas.microsoft.com/office/drawing/2014/main" id="{37CCBAFD-3CB6-4F4D-8C6E-7E662BCD6BBA}"/>
                </a:ext>
              </a:extLst>
            </p:cNvPr>
            <p:cNvSpPr txBox="1"/>
            <p:nvPr/>
          </p:nvSpPr>
          <p:spPr>
            <a:xfrm>
              <a:off x="260283" y="1077199"/>
              <a:ext cx="4248000" cy="2985433"/>
            </a:xfrm>
            <a:prstGeom prst="rect">
              <a:avLst/>
            </a:prstGeom>
            <a:solidFill>
              <a:schemeClr val="accent2">
                <a:lumMod val="20000"/>
                <a:lumOff val="80000"/>
              </a:schemeClr>
            </a:solidFill>
          </p:spPr>
          <p:txBody>
            <a:bodyPr wrap="square" rtlCol="0" anchor="ctr">
              <a:spAutoFit/>
            </a:bodyPr>
            <a:lstStyle/>
            <a:p>
              <a:pPr algn="just">
                <a:spcAft>
                  <a:spcPts val="1200"/>
                </a:spcAft>
              </a:pPr>
              <a:r>
                <a:rPr lang="fr-FR" sz="1200" b="1" i="1" dirty="0">
                  <a:solidFill>
                    <a:srgbClr val="C00000"/>
                  </a:solidFill>
                  <a:latin typeface="Ryman Eco"/>
                  <a:ea typeface="Roboto" charset="0"/>
                  <a:cs typeface="Ryman Eco"/>
                </a:rPr>
                <a:t>Hors agglomération (zone blanche), la publicité demeure strictement interdite</a:t>
              </a:r>
            </a:p>
            <a:p>
              <a:pPr algn="just">
                <a:spcAft>
                  <a:spcPts val="1200"/>
                </a:spcAft>
              </a:pPr>
              <a:r>
                <a:rPr lang="fr-FR" sz="1200" b="1" i="1" dirty="0">
                  <a:solidFill>
                    <a:srgbClr val="C00000"/>
                  </a:solidFill>
                  <a:latin typeface="Ryman Eco"/>
                  <a:ea typeface="Roboto" charset="0"/>
                  <a:cs typeface="Ryman Eco"/>
                </a:rPr>
                <a:t>Les monuments historiques et le site inscrit restent strictement interdits à toute publicité </a:t>
              </a:r>
              <a:r>
                <a:rPr lang="fr-FR" sz="1200" i="1" dirty="0">
                  <a:solidFill>
                    <a:srgbClr val="00642E"/>
                  </a:solidFill>
                  <a:latin typeface="Ryman Eco"/>
                  <a:ea typeface="Roboto" charset="0"/>
                  <a:cs typeface="Ryman Eco"/>
                </a:rPr>
                <a:t>(les périmètres patrimoniaux seront à mettre à jour avec les données récentes des servitudes).</a:t>
              </a:r>
            </a:p>
            <a:p>
              <a:pPr algn="just">
                <a:spcAft>
                  <a:spcPts val="800"/>
                </a:spcAft>
              </a:pPr>
              <a:r>
                <a:rPr lang="fr-FR" sz="1200" i="1" dirty="0">
                  <a:solidFill>
                    <a:srgbClr val="002060"/>
                  </a:solidFill>
                  <a:latin typeface="Ryman Eco"/>
                  <a:ea typeface="Roboto" charset="0"/>
                  <a:cs typeface="Ryman Eco"/>
                </a:rPr>
                <a:t>Une </a:t>
              </a:r>
              <a:r>
                <a:rPr lang="fr-FR" sz="1200" b="1" i="1" dirty="0">
                  <a:solidFill>
                    <a:srgbClr val="C00000"/>
                  </a:solidFill>
                  <a:latin typeface="Ryman Eco"/>
                  <a:ea typeface="Roboto" charset="0"/>
                  <a:cs typeface="Ryman Eco"/>
                </a:rPr>
                <a:t>zone de publicité unique </a:t>
              </a:r>
              <a:r>
                <a:rPr lang="fr-FR" sz="1200" i="1" dirty="0">
                  <a:solidFill>
                    <a:srgbClr val="002060"/>
                  </a:solidFill>
                  <a:latin typeface="Ryman Eco"/>
                  <a:ea typeface="Roboto" charset="0"/>
                  <a:cs typeface="Ryman Eco"/>
                </a:rPr>
                <a:t>prenant en compte les périmètres patrimoniaux omniprésents au sein du tissu urbain et l’objectif impérieux de réduire drastiquement la publicité le long des axes routiers structurants et aux entrées de ville ne permettra qu’une implantation très limitée de supports publicitaires </a:t>
              </a:r>
              <a:r>
                <a:rPr lang="fr-FR" sz="1200" b="1" i="1" dirty="0">
                  <a:solidFill>
                    <a:srgbClr val="C00000"/>
                  </a:solidFill>
                  <a:latin typeface="Ryman Eco"/>
                  <a:ea typeface="Roboto" charset="0"/>
                  <a:cs typeface="Ryman Eco"/>
                </a:rPr>
                <a:t>(uniquement publicité apposée à titre accessoire sur le mobilier urbain avec dérogation en zones patrimoniales)</a:t>
              </a:r>
            </a:p>
          </p:txBody>
        </p:sp>
      </p:grpSp>
      <p:sp>
        <p:nvSpPr>
          <p:cNvPr id="16" name="Espace réservé de la date 2">
            <a:extLst>
              <a:ext uri="{FF2B5EF4-FFF2-40B4-BE49-F238E27FC236}">
                <a16:creationId xmlns:a16="http://schemas.microsoft.com/office/drawing/2014/main" id="{4BB3F7A3-17D6-0D41-94E3-8995BCB6C513}"/>
              </a:ext>
            </a:extLst>
          </p:cNvPr>
          <p:cNvSpPr>
            <a:spLocks noGrp="1"/>
          </p:cNvSpPr>
          <p:nvPr>
            <p:ph type="dt" sz="half" idx="10"/>
          </p:nvPr>
        </p:nvSpPr>
        <p:spPr>
          <a:xfrm>
            <a:off x="0" y="4969900"/>
            <a:ext cx="1727200" cy="171452"/>
          </a:xfrm>
        </p:spPr>
        <p:txBody>
          <a:bodyPr anchor="ctr"/>
          <a:lstStyle/>
          <a:p>
            <a:pPr algn="ctr"/>
            <a:r>
              <a:rPr lang="fr-FR" sz="500" dirty="0">
                <a:solidFill>
                  <a:schemeClr val="tx1">
                    <a:lumMod val="10000"/>
                  </a:schemeClr>
                </a:solidFill>
                <a:latin typeface="Ryman Eco" pitchFamily="2" charset="77"/>
              </a:rPr>
              <a:t>Tous droits réservés GO PUB - Document confidentiel </a:t>
            </a:r>
          </a:p>
        </p:txBody>
      </p:sp>
      <p:sp>
        <p:nvSpPr>
          <p:cNvPr id="10" name="Rectangle 9">
            <a:extLst>
              <a:ext uri="{FF2B5EF4-FFF2-40B4-BE49-F238E27FC236}">
                <a16:creationId xmlns:a16="http://schemas.microsoft.com/office/drawing/2014/main" id="{BE2D2F68-D489-6A4C-B1B5-369732E0A60E}"/>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Ryman Eco" pitchFamily="2" charset="77"/>
            </a:endParaRPr>
          </a:p>
        </p:txBody>
      </p:sp>
      <p:sp>
        <p:nvSpPr>
          <p:cNvPr id="11" name="ZoneTexte 10">
            <a:extLst>
              <a:ext uri="{FF2B5EF4-FFF2-40B4-BE49-F238E27FC236}">
                <a16:creationId xmlns:a16="http://schemas.microsoft.com/office/drawing/2014/main" id="{4DC20A20-F9BC-F94F-A4DC-069045DF8197}"/>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#02</a:t>
            </a:r>
          </a:p>
        </p:txBody>
      </p:sp>
      <p:sp>
        <p:nvSpPr>
          <p:cNvPr id="14" name="ZoneTexte 13">
            <a:extLst>
              <a:ext uri="{FF2B5EF4-FFF2-40B4-BE49-F238E27FC236}">
                <a16:creationId xmlns:a16="http://schemas.microsoft.com/office/drawing/2014/main" id="{B0C35E75-50FA-8642-AB25-96BB64F1C5AB}"/>
              </a:ext>
            </a:extLst>
          </p:cNvPr>
          <p:cNvSpPr txBox="1"/>
          <p:nvPr/>
        </p:nvSpPr>
        <p:spPr>
          <a:xfrm>
            <a:off x="873087" y="185486"/>
            <a:ext cx="338400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Proposition de zonage pour le futur RLP</a:t>
            </a:r>
          </a:p>
        </p:txBody>
      </p:sp>
      <p:sp>
        <p:nvSpPr>
          <p:cNvPr id="17" name="Espace réservé du numéro de diapositive 5">
            <a:extLst>
              <a:ext uri="{FF2B5EF4-FFF2-40B4-BE49-F238E27FC236}">
                <a16:creationId xmlns:a16="http://schemas.microsoft.com/office/drawing/2014/main" id="{1965843F-142F-5245-AB3B-7C9CD17E8963}"/>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23</a:t>
            </a:fld>
            <a:endParaRPr lang="fr-FR" sz="900" dirty="0">
              <a:solidFill>
                <a:srgbClr val="000000"/>
              </a:solidFill>
            </a:endParaRPr>
          </a:p>
        </p:txBody>
      </p:sp>
    </p:spTree>
    <p:extLst>
      <p:ext uri="{BB962C8B-B14F-4D97-AF65-F5344CB8AC3E}">
        <p14:creationId xmlns:p14="http://schemas.microsoft.com/office/powerpoint/2010/main" val="2217926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2">
            <a:extLst>
              <a:ext uri="{FF2B5EF4-FFF2-40B4-BE49-F238E27FC236}">
                <a16:creationId xmlns:a16="http://schemas.microsoft.com/office/drawing/2014/main" id="{26AD3496-5238-AA43-9CB0-34111E2B5950}"/>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1" name="Espace réservé du numéro de diapositive 5">
            <a:extLst>
              <a:ext uri="{FF2B5EF4-FFF2-40B4-BE49-F238E27FC236}">
                <a16:creationId xmlns:a16="http://schemas.microsoft.com/office/drawing/2014/main" id="{8853219B-D37E-0741-A9E2-C1223CDF0980}"/>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24</a:t>
            </a:fld>
            <a:endParaRPr lang="fr-FR" sz="900" dirty="0">
              <a:solidFill>
                <a:srgbClr val="000000"/>
              </a:solidFill>
            </a:endParaRPr>
          </a:p>
        </p:txBody>
      </p:sp>
      <p:sp>
        <p:nvSpPr>
          <p:cNvPr id="9" name="Rectangle 8">
            <a:extLst>
              <a:ext uri="{FF2B5EF4-FFF2-40B4-BE49-F238E27FC236}">
                <a16:creationId xmlns:a16="http://schemas.microsoft.com/office/drawing/2014/main" id="{38A09234-0025-6149-A873-6BD686A8284B}"/>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3" name="ZoneTexte 12">
            <a:extLst>
              <a:ext uri="{FF2B5EF4-FFF2-40B4-BE49-F238E27FC236}">
                <a16:creationId xmlns:a16="http://schemas.microsoft.com/office/drawing/2014/main" id="{BCCB9D54-3560-854B-B7FC-2AAA8B939B88}"/>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#02</a:t>
            </a:r>
          </a:p>
        </p:txBody>
      </p:sp>
      <p:graphicFrame>
        <p:nvGraphicFramePr>
          <p:cNvPr id="8" name="Tableau 7">
            <a:extLst>
              <a:ext uri="{FF2B5EF4-FFF2-40B4-BE49-F238E27FC236}">
                <a16:creationId xmlns:a16="http://schemas.microsoft.com/office/drawing/2014/main" id="{787170C8-BA28-0949-ACF9-0EFC6123DCA0}"/>
              </a:ext>
            </a:extLst>
          </p:cNvPr>
          <p:cNvGraphicFramePr>
            <a:graphicFrameLocks noGrp="1"/>
          </p:cNvGraphicFramePr>
          <p:nvPr>
            <p:extLst>
              <p:ext uri="{D42A27DB-BD31-4B8C-83A1-F6EECF244321}">
                <p14:modId xmlns:p14="http://schemas.microsoft.com/office/powerpoint/2010/main" val="1506806975"/>
              </p:ext>
            </p:extLst>
          </p:nvPr>
        </p:nvGraphicFramePr>
        <p:xfrm>
          <a:off x="180000" y="996428"/>
          <a:ext cx="8784000" cy="3072240"/>
        </p:xfrm>
        <a:graphic>
          <a:graphicData uri="http://schemas.openxmlformats.org/drawingml/2006/table">
            <a:tbl>
              <a:tblPr firstRow="1" bandRow="1">
                <a:tableStyleId>{7E9639D4-E3E2-4D34-9284-5A2195B3D0D7}</a:tableStyleId>
              </a:tblPr>
              <a:tblGrid>
                <a:gridCol w="1944000">
                  <a:extLst>
                    <a:ext uri="{9D8B030D-6E8A-4147-A177-3AD203B41FA5}">
                      <a16:colId xmlns:a16="http://schemas.microsoft.com/office/drawing/2014/main" val="20000"/>
                    </a:ext>
                  </a:extLst>
                </a:gridCol>
                <a:gridCol w="3348000">
                  <a:extLst>
                    <a:ext uri="{9D8B030D-6E8A-4147-A177-3AD203B41FA5}">
                      <a16:colId xmlns:a16="http://schemas.microsoft.com/office/drawing/2014/main" val="4165474383"/>
                    </a:ext>
                  </a:extLst>
                </a:gridCol>
                <a:gridCol w="3492000">
                  <a:extLst>
                    <a:ext uri="{9D8B030D-6E8A-4147-A177-3AD203B41FA5}">
                      <a16:colId xmlns:a16="http://schemas.microsoft.com/office/drawing/2014/main" val="918782870"/>
                    </a:ext>
                  </a:extLst>
                </a:gridCol>
              </a:tblGrid>
              <a:tr h="432000">
                <a:tc>
                  <a:txBody>
                    <a:bodyPr/>
                    <a:lstStyle/>
                    <a:p>
                      <a:pPr algn="ctr"/>
                      <a:endParaRPr lang="fr-FR" sz="900" b="1" dirty="0">
                        <a:solidFill>
                          <a:srgbClr val="000000"/>
                        </a:solidFill>
                        <a:latin typeface="Ryman Eco" pitchFamily="2" charset="77"/>
                      </a:endParaRPr>
                    </a:p>
                  </a:txBody>
                  <a:tcPr anchor="ctr">
                    <a:lnR w="38100" cap="flat" cmpd="sng" algn="ctr">
                      <a:solidFill>
                        <a:srgbClr val="00642E"/>
                      </a:solidFill>
                      <a:prstDash val="sysDash"/>
                      <a:round/>
                      <a:headEnd type="none" w="med" len="med"/>
                      <a:tailEnd type="none" w="med" len="med"/>
                    </a:lnR>
                  </a:tcPr>
                </a:tc>
                <a:tc>
                  <a:txBody>
                    <a:bodyPr/>
                    <a:lstStyle/>
                    <a:p>
                      <a:pPr algn="ctr"/>
                      <a:r>
                        <a:rPr lang="fr-FR" sz="900" b="1" dirty="0">
                          <a:solidFill>
                            <a:srgbClr val="000000"/>
                          </a:solidFill>
                          <a:latin typeface="Ryman Eco" pitchFamily="2" charset="77"/>
                        </a:rPr>
                        <a:t>Agglo &lt; 10 000 hab. dans une unité urbaine &lt; à 100 000 hab.</a:t>
                      </a:r>
                    </a:p>
                  </a:txBody>
                  <a:tcPr anchor="ctr">
                    <a:lnL w="38100" cap="flat" cmpd="sng" algn="ctr">
                      <a:solidFill>
                        <a:srgbClr val="00642E"/>
                      </a:solidFill>
                      <a:prstDash val="sysDash"/>
                      <a:round/>
                      <a:headEnd type="none" w="med" len="med"/>
                      <a:tailEnd type="none" w="med" len="med"/>
                    </a:lnL>
                    <a:lnR w="38100" cap="flat" cmpd="sng" algn="ctr">
                      <a:solidFill>
                        <a:srgbClr val="00642E"/>
                      </a:solidFill>
                      <a:prstDash val="sysDash"/>
                      <a:round/>
                      <a:headEnd type="none" w="med" len="med"/>
                      <a:tailEnd type="none" w="med" len="med"/>
                    </a:lnR>
                    <a:lnT w="38100" cap="flat" cmpd="sng" algn="ctr">
                      <a:solidFill>
                        <a:srgbClr val="00642E"/>
                      </a:solidFill>
                      <a:prstDash val="sysDash"/>
                      <a:round/>
                      <a:headEnd type="none" w="med" len="med"/>
                      <a:tailEnd type="none" w="med" len="med"/>
                    </a:lnT>
                    <a:lnB w="28575" cap="flat" cmpd="sng" algn="ctr">
                      <a:solidFill>
                        <a:srgbClr val="C00000"/>
                      </a:solidFill>
                      <a:prstDash val="sysDash"/>
                      <a:round/>
                      <a:headEnd type="none" w="med" len="med"/>
                      <a:tailEnd type="none" w="med" len="med"/>
                    </a:lnB>
                    <a:solidFill>
                      <a:schemeClr val="bg2">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900" b="1" dirty="0">
                          <a:solidFill>
                            <a:srgbClr val="000000"/>
                          </a:solidFill>
                          <a:effectLst/>
                          <a:latin typeface="Ryman Eco" pitchFamily="2" charset="77"/>
                          <a:ea typeface="Times New Roman" panose="02020603050405020304" pitchFamily="18" charset="0"/>
                          <a:cs typeface="Times New Roman" panose="02020603050405020304" pitchFamily="18" charset="0"/>
                        </a:rPr>
                        <a:t>Zone de publicité unique</a:t>
                      </a:r>
                      <a:endParaRPr lang="fr-FR" sz="900" b="1" dirty="0">
                        <a:solidFill>
                          <a:srgbClr val="000000"/>
                        </a:solidFill>
                        <a:effectLst/>
                        <a:latin typeface="Ryman Eco" pitchFamily="2" charset="77"/>
                        <a:cs typeface="Times New Roman" panose="02020603050405020304" pitchFamily="18" charset="0"/>
                      </a:endParaRPr>
                    </a:p>
                  </a:txBody>
                  <a:tcPr anchor="ctr">
                    <a:lnL w="38100" cap="flat" cmpd="sng" algn="ctr">
                      <a:solidFill>
                        <a:srgbClr val="00642E"/>
                      </a:solidFill>
                      <a:prstDash val="sysDash"/>
                      <a:round/>
                      <a:headEnd type="none" w="med" len="med"/>
                      <a:tailEnd type="none" w="med" len="med"/>
                    </a:lnL>
                    <a:lnR w="28575" cap="flat" cmpd="sng" algn="ctr">
                      <a:solidFill>
                        <a:srgbClr val="002060"/>
                      </a:solidFill>
                      <a:prstDash val="sysDash"/>
                      <a:round/>
                      <a:headEnd type="none" w="med" len="med"/>
                      <a:tailEnd type="none" w="med" len="med"/>
                    </a:lnR>
                    <a:lnT w="28575" cap="flat" cmpd="sng" algn="ctr">
                      <a:solidFill>
                        <a:srgbClr val="002060"/>
                      </a:solidFill>
                      <a:prstDash val="sysDash"/>
                      <a:round/>
                      <a:headEnd type="none" w="med" len="med"/>
                      <a:tailEnd type="none" w="med" len="med"/>
                    </a:lnT>
                    <a:lnB w="28575" cap="flat" cmpd="sng" algn="ctr">
                      <a:solidFill>
                        <a:srgbClr val="002060"/>
                      </a:solidFill>
                      <a:prstDash val="sysDash"/>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3406558"/>
                  </a:ext>
                </a:extLst>
              </a:tr>
              <a:tr h="5760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900" b="0">
                          <a:solidFill>
                            <a:srgbClr val="000000"/>
                          </a:solidFill>
                          <a:latin typeface="Ryman Eco" pitchFamily="2" charset="77"/>
                          <a:cs typeface="Ryman Eco"/>
                        </a:rPr>
                        <a:t>Publicité </a:t>
                      </a:r>
                      <a:r>
                        <a:rPr lang="fr-FR" sz="900" b="0" baseline="0">
                          <a:solidFill>
                            <a:srgbClr val="000000"/>
                          </a:solidFill>
                          <a:latin typeface="Ryman Eco" pitchFamily="2" charset="77"/>
                          <a:cs typeface="Ryman Eco"/>
                        </a:rPr>
                        <a:t>murale non lumineuse</a:t>
                      </a:r>
                      <a:endParaRPr lang="fr-FR" sz="900" b="0" dirty="0">
                        <a:solidFill>
                          <a:srgbClr val="000000"/>
                        </a:solidFill>
                        <a:latin typeface="Ryman Eco" pitchFamily="2" charset="77"/>
                        <a:cs typeface="Ryman Eco"/>
                      </a:endParaRPr>
                    </a:p>
                  </a:txBody>
                  <a:tcPr anchor="ctr">
                    <a:lnL w="19050" cap="flat" cmpd="sng" algn="ctr">
                      <a:solidFill>
                        <a:schemeClr val="bg1"/>
                      </a:solidFill>
                      <a:prstDash val="solid"/>
                      <a:round/>
                      <a:headEnd type="none" w="med" len="med"/>
                      <a:tailEnd type="none" w="med" len="med"/>
                    </a:lnL>
                    <a:lnR w="38100" cap="flat" cmpd="sng" algn="ctr">
                      <a:solidFill>
                        <a:srgbClr val="00642E"/>
                      </a:solidFill>
                      <a:prstDash val="sysDash"/>
                      <a:round/>
                      <a:headEnd type="none" w="med" len="med"/>
                      <a:tailEnd type="none" w="med" len="med"/>
                    </a:lnR>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marR="0" lvl="0" indent="-171450" algn="just" defTabSz="457200" rtl="0" eaLnBrk="1" fontAlgn="auto" latinLnBrk="0" hangingPunct="1">
                        <a:lnSpc>
                          <a:spcPct val="100000"/>
                        </a:lnSpc>
                        <a:spcBef>
                          <a:spcPts val="0"/>
                        </a:spcBef>
                        <a:spcAft>
                          <a:spcPts val="300"/>
                        </a:spcAft>
                        <a:buClrTx/>
                        <a:buSzTx/>
                        <a:buFont typeface="Wingdings" pitchFamily="2" charset="2"/>
                        <a:buChar char="§"/>
                        <a:tabLst/>
                        <a:defRPr/>
                      </a:pPr>
                      <a:r>
                        <a:rPr kumimoji="0" lang="fr-FR" sz="900" b="0" i="0" u="none" strike="noStrike" kern="1200" cap="none" spc="0" normalizeH="0" baseline="0" noProof="0" dirty="0">
                          <a:ln>
                            <a:noFill/>
                          </a:ln>
                          <a:solidFill>
                            <a:srgbClr val="000000"/>
                          </a:solidFill>
                          <a:effectLst/>
                          <a:uLnTx/>
                          <a:uFillTx/>
                          <a:latin typeface="Ryman Eco" pitchFamily="2" charset="77"/>
                          <a:ea typeface="Roboto" pitchFamily="2" charset="0"/>
                          <a:cs typeface="Ryman Eco"/>
                        </a:rPr>
                        <a:t>surface ≤ 4 m</a:t>
                      </a:r>
                      <a:r>
                        <a:rPr kumimoji="0" lang="fr-FR" sz="900" b="0" i="0" u="none" strike="noStrike" kern="1200" cap="none" spc="0" normalizeH="0" baseline="30000" noProof="0" dirty="0">
                          <a:ln>
                            <a:noFill/>
                          </a:ln>
                          <a:solidFill>
                            <a:srgbClr val="000000"/>
                          </a:solidFill>
                          <a:effectLst/>
                          <a:uLnTx/>
                          <a:uFillTx/>
                          <a:latin typeface="Ryman Eco" pitchFamily="2" charset="77"/>
                          <a:ea typeface="Roboto" pitchFamily="2" charset="0"/>
                          <a:cs typeface="Ryman Eco"/>
                        </a:rPr>
                        <a:t>2</a:t>
                      </a:r>
                    </a:p>
                    <a:p>
                      <a:pPr marL="171450" marR="0" lvl="0" indent="-171450" algn="just" defTabSz="457200" rtl="0" eaLnBrk="1" fontAlgn="auto" latinLnBrk="0" hangingPunct="1">
                        <a:lnSpc>
                          <a:spcPct val="100000"/>
                        </a:lnSpc>
                        <a:spcBef>
                          <a:spcPts val="0"/>
                        </a:spcBef>
                        <a:spcAft>
                          <a:spcPts val="300"/>
                        </a:spcAft>
                        <a:buClrTx/>
                        <a:buSzTx/>
                        <a:buFont typeface="Wingdings" pitchFamily="2" charset="2"/>
                        <a:buChar char="§"/>
                        <a:tabLst/>
                        <a:defRPr/>
                      </a:pPr>
                      <a:r>
                        <a:rPr kumimoji="0" lang="fr-FR" sz="900" b="0" i="0" u="none" strike="noStrike" kern="1200" cap="none" spc="0" normalizeH="0" baseline="0" noProof="0" dirty="0">
                          <a:ln>
                            <a:noFill/>
                          </a:ln>
                          <a:solidFill>
                            <a:srgbClr val="000000"/>
                          </a:solidFill>
                          <a:effectLst/>
                          <a:uLnTx/>
                          <a:uFillTx/>
                          <a:latin typeface="Ryman Eco" pitchFamily="2" charset="77"/>
                          <a:ea typeface="Roboto" pitchFamily="2" charset="0"/>
                          <a:cs typeface="Ryman Eco"/>
                        </a:rPr>
                        <a:t>hauteur ≤ 6 m</a:t>
                      </a:r>
                    </a:p>
                  </a:txBody>
                  <a:tcPr anchor="ctr">
                    <a:lnL w="38100" cap="flat" cmpd="sng" algn="ctr">
                      <a:solidFill>
                        <a:srgbClr val="00642E"/>
                      </a:solidFill>
                      <a:prstDash val="sysDash"/>
                      <a:round/>
                      <a:headEnd type="none" w="med" len="med"/>
                      <a:tailEnd type="none" w="med" len="med"/>
                    </a:lnL>
                    <a:lnR w="38100" cap="flat" cmpd="sng" algn="ctr">
                      <a:solidFill>
                        <a:srgbClr val="00642E"/>
                      </a:solidFill>
                      <a:prstDash val="sysDash"/>
                      <a:round/>
                      <a:headEnd type="none" w="med" len="med"/>
                      <a:tailEnd type="none" w="med" len="med"/>
                    </a:lnR>
                    <a:lnT w="28575" cap="flat" cmpd="sng" algn="ctr">
                      <a:solidFill>
                        <a:srgbClr val="C00000"/>
                      </a:solidFill>
                      <a:prstDash val="sysDash"/>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20000"/>
                        <a:lumOff val="80000"/>
                      </a:schemeClr>
                    </a:solidFill>
                  </a:tcPr>
                </a:tc>
                <a:tc rowSpan="5">
                  <a:txBody>
                    <a:bodyPr/>
                    <a:lstStyle/>
                    <a:p>
                      <a:pPr marL="171450" marR="0" indent="-171450" algn="just" defTabSz="457200" rtl="0" eaLnBrk="1" fontAlgn="auto" latinLnBrk="0" hangingPunct="1">
                        <a:lnSpc>
                          <a:spcPct val="100000"/>
                        </a:lnSpc>
                        <a:spcBef>
                          <a:spcPts val="0"/>
                        </a:spcBef>
                        <a:spcAft>
                          <a:spcPts val="900"/>
                        </a:spcAft>
                        <a:buClrTx/>
                        <a:buSzTx/>
                        <a:buFont typeface="Wingdings" pitchFamily="2" charset="2"/>
                        <a:buChar char="§"/>
                        <a:tabLst/>
                        <a:defRPr/>
                      </a:pPr>
                      <a:r>
                        <a:rPr lang="fr-FR" sz="900" b="0" dirty="0">
                          <a:solidFill>
                            <a:srgbClr val="000000"/>
                          </a:solidFill>
                          <a:effectLst/>
                          <a:latin typeface="Ryman Eco" pitchFamily="2" charset="77"/>
                          <a:ea typeface="Times New Roman" panose="02020603050405020304" pitchFamily="18" charset="0"/>
                          <a:cs typeface="Times New Roman" panose="02020603050405020304" pitchFamily="18" charset="0"/>
                        </a:rPr>
                        <a:t>Intégration paysagère des dispositifs doit être respectueuse de leur environnement bâti et naturel</a:t>
                      </a:r>
                    </a:p>
                    <a:p>
                      <a:pPr marL="171450" marR="0" indent="-171450" algn="just" defTabSz="457200" rtl="0" eaLnBrk="1" fontAlgn="auto" latinLnBrk="0" hangingPunct="1">
                        <a:lnSpc>
                          <a:spcPct val="100000"/>
                        </a:lnSpc>
                        <a:spcBef>
                          <a:spcPts val="0"/>
                        </a:spcBef>
                        <a:spcAft>
                          <a:spcPts val="900"/>
                        </a:spcAft>
                        <a:buClrTx/>
                        <a:buSzTx/>
                        <a:buFont typeface="Wingdings" pitchFamily="2" charset="2"/>
                        <a:buChar char="§"/>
                        <a:tabLst/>
                        <a:defRPr/>
                      </a:pPr>
                      <a:r>
                        <a:rPr lang="fr-FR" sz="900" b="0" dirty="0">
                          <a:solidFill>
                            <a:srgbClr val="000000"/>
                          </a:solidFill>
                          <a:effectLst/>
                          <a:latin typeface="Ryman Eco" pitchFamily="2" charset="77"/>
                          <a:ea typeface="Times New Roman" panose="02020603050405020304" pitchFamily="18" charset="0"/>
                          <a:cs typeface="Times New Roman" panose="02020603050405020304" pitchFamily="18" charset="0"/>
                        </a:rPr>
                        <a:t>Encadrement des publicités et pré-enseignes doit être réalisé dans des couleurs neutres et teintes discrètes</a:t>
                      </a:r>
                    </a:p>
                    <a:p>
                      <a:pPr marL="171450" marR="0" lvl="0" indent="-171450" algn="just" defTabSz="457200" rtl="0" eaLnBrk="1" fontAlgn="auto" latinLnBrk="0" hangingPunct="1">
                        <a:lnSpc>
                          <a:spcPct val="100000"/>
                        </a:lnSpc>
                        <a:spcBef>
                          <a:spcPts val="0"/>
                        </a:spcBef>
                        <a:spcAft>
                          <a:spcPts val="900"/>
                        </a:spcAft>
                        <a:buClrTx/>
                        <a:buSzTx/>
                        <a:buFont typeface="Wingdings" pitchFamily="2" charset="2"/>
                        <a:buChar char="§"/>
                        <a:tabLst/>
                        <a:defRPr/>
                      </a:pPr>
                      <a:r>
                        <a:rPr lang="fr-FR" sz="900" b="1" dirty="0">
                          <a:solidFill>
                            <a:srgbClr val="C00000"/>
                          </a:solidFill>
                          <a:effectLst/>
                          <a:latin typeface="Ryman Eco" pitchFamily="2" charset="77"/>
                          <a:ea typeface="Times New Roman" panose="02020603050405020304" pitchFamily="18" charset="0"/>
                          <a:cs typeface="Times New Roman" panose="02020603050405020304" pitchFamily="18" charset="0"/>
                        </a:rPr>
                        <a:t>Interdiction générale de publicité à l’exception de celle apposée à titre accessoire sur le mobilier urbain avec dérogation en zones patrimoniales (secteurs hachurés sur la carte)</a:t>
                      </a:r>
                    </a:p>
                    <a:p>
                      <a:pPr marL="171450" marR="0" lvl="0" indent="-171450" algn="just" defTabSz="457200" rtl="0" eaLnBrk="1" fontAlgn="auto" latinLnBrk="0" hangingPunct="1">
                        <a:lnSpc>
                          <a:spcPct val="100000"/>
                        </a:lnSpc>
                        <a:spcBef>
                          <a:spcPts val="0"/>
                        </a:spcBef>
                        <a:spcAft>
                          <a:spcPts val="900"/>
                        </a:spcAft>
                        <a:buClrTx/>
                        <a:buSzTx/>
                        <a:buFont typeface="Wingdings" pitchFamily="2" charset="2"/>
                        <a:buChar char="§"/>
                        <a:tabLst/>
                        <a:defRPr/>
                      </a:pPr>
                      <a:r>
                        <a:rPr lang="fr-FR" sz="900" b="1" i="0" dirty="0">
                          <a:solidFill>
                            <a:srgbClr val="002060"/>
                          </a:solidFill>
                          <a:effectLst/>
                          <a:highlight>
                            <a:srgbClr val="FFFF00"/>
                          </a:highlight>
                          <a:latin typeface="Ryman Eco" pitchFamily="2" charset="77"/>
                          <a:ea typeface="Times New Roman" panose="02020603050405020304" pitchFamily="18" charset="0"/>
                          <a:cs typeface="Times New Roman" panose="02020603050405020304" pitchFamily="18" charset="0"/>
                        </a:rPr>
                        <a:t>Luminosité interdite</a:t>
                      </a:r>
                    </a:p>
                    <a:p>
                      <a:pPr marL="171450" marR="0" indent="-171450" algn="just" defTabSz="457200" rtl="0" eaLnBrk="1" fontAlgn="auto" latinLnBrk="0" hangingPunct="1">
                        <a:lnSpc>
                          <a:spcPct val="100000"/>
                        </a:lnSpc>
                        <a:spcBef>
                          <a:spcPts val="0"/>
                        </a:spcBef>
                        <a:spcAft>
                          <a:spcPts val="300"/>
                        </a:spcAft>
                        <a:buClrTx/>
                        <a:buSzTx/>
                        <a:buFont typeface="Wingdings" pitchFamily="2" charset="2"/>
                        <a:buChar char="§"/>
                        <a:tabLst/>
                        <a:defRPr/>
                      </a:pPr>
                      <a:r>
                        <a:rPr lang="fr-FR" sz="900" b="1" dirty="0">
                          <a:solidFill>
                            <a:srgbClr val="002060"/>
                          </a:solidFill>
                          <a:effectLst/>
                          <a:latin typeface="Ryman Eco" pitchFamily="2" charset="77"/>
                          <a:ea typeface="Times New Roman" panose="02020603050405020304" pitchFamily="18" charset="0"/>
                          <a:cs typeface="Times New Roman" panose="02020603050405020304" pitchFamily="18" charset="0"/>
                        </a:rPr>
                        <a:t>Densité sans objet</a:t>
                      </a:r>
                    </a:p>
                  </a:txBody>
                  <a:tcPr anchor="ctr">
                    <a:lnL w="38100" cap="flat" cmpd="sng" algn="ctr">
                      <a:solidFill>
                        <a:srgbClr val="00642E"/>
                      </a:solidFill>
                      <a:prstDash val="sysDash"/>
                      <a:round/>
                      <a:headEnd type="none" w="med" len="med"/>
                      <a:tailEnd type="none" w="med" len="med"/>
                    </a:lnL>
                    <a:lnR w="28575" cap="flat" cmpd="sng" algn="ctr">
                      <a:solidFill>
                        <a:srgbClr val="002060"/>
                      </a:solidFill>
                      <a:prstDash val="sysDash"/>
                      <a:round/>
                      <a:headEnd type="none" w="med" len="med"/>
                      <a:tailEnd type="none" w="med" len="med"/>
                    </a:lnR>
                    <a:lnT w="28575" cap="flat" cmpd="sng" algn="ctr">
                      <a:solidFill>
                        <a:srgbClr val="002060"/>
                      </a:solidFill>
                      <a:prstDash val="sysDash"/>
                      <a:round/>
                      <a:headEnd type="none" w="med" len="med"/>
                      <a:tailEnd type="none" w="med" len="med"/>
                    </a:lnT>
                    <a:lnB w="28575" cap="flat" cmpd="sng" algn="ctr">
                      <a:solidFill>
                        <a:srgbClr val="002060"/>
                      </a:solidFill>
                      <a:prstDash val="sysDash"/>
                      <a:round/>
                      <a:headEnd type="none" w="med" len="med"/>
                      <a:tailEnd type="none" w="med" len="med"/>
                    </a:lnB>
                    <a:noFill/>
                  </a:tcPr>
                </a:tc>
                <a:extLst>
                  <a:ext uri="{0D108BD9-81ED-4DB2-BD59-A6C34878D82A}">
                    <a16:rowId xmlns:a16="http://schemas.microsoft.com/office/drawing/2014/main" val="259921344"/>
                  </a:ext>
                </a:extLst>
              </a:tr>
              <a:tr h="576000">
                <a:tc>
                  <a:txBody>
                    <a:bodyPr/>
                    <a:lstStyle/>
                    <a:p>
                      <a:pPr algn="ctr"/>
                      <a:r>
                        <a:rPr lang="fr-FR" sz="900" b="0">
                          <a:solidFill>
                            <a:srgbClr val="000000"/>
                          </a:solidFill>
                          <a:latin typeface="Ryman Eco" pitchFamily="2" charset="77"/>
                          <a:cs typeface="Ryman Eco"/>
                        </a:rPr>
                        <a:t>Publicité</a:t>
                      </a:r>
                      <a:r>
                        <a:rPr lang="fr-FR" sz="900" b="0" baseline="0">
                          <a:solidFill>
                            <a:srgbClr val="000000"/>
                          </a:solidFill>
                          <a:latin typeface="Ryman Eco" pitchFamily="2" charset="77"/>
                          <a:cs typeface="Ryman Eco"/>
                        </a:rPr>
                        <a:t> </a:t>
                      </a:r>
                      <a:r>
                        <a:rPr lang="fr-FR" sz="900" baseline="0">
                          <a:solidFill>
                            <a:srgbClr val="000000"/>
                          </a:solidFill>
                          <a:latin typeface="Ryman Eco" pitchFamily="2" charset="77"/>
                          <a:cs typeface="Ryman Eco"/>
                        </a:rPr>
                        <a:t>installée / scellée au sol non lumineuse </a:t>
                      </a:r>
                      <a:endParaRPr lang="fr-FR" sz="900" dirty="0">
                        <a:solidFill>
                          <a:srgbClr val="000000"/>
                        </a:solidFill>
                        <a:latin typeface="Ryman Eco" pitchFamily="2" charset="77"/>
                        <a:cs typeface="Ryman Eco"/>
                      </a:endParaRPr>
                    </a:p>
                  </a:txBody>
                  <a:tcPr anchor="ctr">
                    <a:lnL w="19050" cap="flat" cmpd="sng" algn="ctr">
                      <a:solidFill>
                        <a:schemeClr val="bg1"/>
                      </a:solidFill>
                      <a:prstDash val="solid"/>
                      <a:round/>
                      <a:headEnd type="none" w="med" len="med"/>
                      <a:tailEnd type="none" w="med" len="med"/>
                    </a:lnL>
                    <a:lnR w="38100" cap="flat" cmpd="sng" algn="ctr">
                      <a:solidFill>
                        <a:srgbClr val="00642E"/>
                      </a:solidFill>
                      <a:prstDash val="sysDash"/>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0" lang="fr-FR" sz="1000" b="1" i="0" u="none" strike="noStrike" kern="1200" cap="none" spc="0" normalizeH="0" baseline="0" noProof="0" dirty="0">
                          <a:ln>
                            <a:noFill/>
                          </a:ln>
                          <a:solidFill>
                            <a:srgbClr val="C00000"/>
                          </a:solidFill>
                          <a:effectLst/>
                          <a:uLnTx/>
                          <a:uFillTx/>
                          <a:latin typeface="Ryman Eco" pitchFamily="2" charset="77"/>
                          <a:ea typeface="Roboto" pitchFamily="2" charset="0"/>
                          <a:cs typeface="Ryman Eco"/>
                        </a:rPr>
                        <a:t>INTERDITE</a:t>
                      </a:r>
                      <a:endParaRPr lang="fr-FR" sz="900" dirty="0">
                        <a:solidFill>
                          <a:srgbClr val="000000"/>
                        </a:solidFill>
                        <a:latin typeface="Ryman Eco" pitchFamily="2" charset="77"/>
                        <a:cs typeface="Ryman Eco"/>
                      </a:endParaRPr>
                    </a:p>
                  </a:txBody>
                  <a:tcPr anchor="ctr">
                    <a:lnL w="38100" cap="flat" cmpd="sng" algn="ctr">
                      <a:solidFill>
                        <a:srgbClr val="00642E"/>
                      </a:solidFill>
                      <a:prstDash val="sysDash"/>
                      <a:round/>
                      <a:headEnd type="none" w="med" len="med"/>
                      <a:tailEnd type="none" w="med" len="med"/>
                    </a:lnL>
                    <a:lnR w="38100" cap="flat" cmpd="sng" algn="ctr">
                      <a:solidFill>
                        <a:srgbClr val="00642E"/>
                      </a:solidFill>
                      <a:prstDash val="sysDash"/>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20000"/>
                        <a:lumOff val="80000"/>
                      </a:schemeClr>
                    </a:solidFill>
                  </a:tcPr>
                </a:tc>
                <a:tc vMerge="1">
                  <a:txBody>
                    <a:bodyPr/>
                    <a:lstStyle/>
                    <a:p>
                      <a:pPr algn="ctr">
                        <a:lnSpc>
                          <a:spcPct val="115000"/>
                        </a:lnSpc>
                        <a:spcAft>
                          <a:spcPts val="0"/>
                        </a:spcAft>
                      </a:pPr>
                      <a:endParaRPr lang="fr-FR" sz="800" b="0" i="0" dirty="0">
                        <a:solidFill>
                          <a:srgbClr val="002060"/>
                        </a:solidFill>
                        <a:effectLst/>
                        <a:latin typeface="Ryman Eco" pitchFamily="2" charset="77"/>
                        <a:ea typeface="Roboto Condensed" pitchFamily="2" charset="0"/>
                        <a:cs typeface="Ryman Eco"/>
                      </a:endParaRPr>
                    </a:p>
                  </a:txBody>
                  <a:tcPr anchor="ctr">
                    <a:lnL w="28575" cap="flat" cmpd="sng" algn="ctr">
                      <a:solidFill>
                        <a:srgbClr val="C0000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a:txBody>
                    <a:bodyPr/>
                    <a:lstStyle/>
                    <a:p>
                      <a:pPr algn="ctr"/>
                      <a:r>
                        <a:rPr lang="fr-FR" sz="900">
                          <a:solidFill>
                            <a:srgbClr val="000000"/>
                          </a:solidFill>
                          <a:latin typeface="Ryman Eco" pitchFamily="2" charset="77"/>
                          <a:cs typeface="Ryman Eco"/>
                        </a:rPr>
                        <a:t>Bâches publicitaires et dispositifs</a:t>
                      </a:r>
                      <a:r>
                        <a:rPr lang="fr-FR" sz="900" baseline="0">
                          <a:solidFill>
                            <a:srgbClr val="000000"/>
                          </a:solidFill>
                          <a:latin typeface="Ryman Eco" pitchFamily="2" charset="77"/>
                          <a:cs typeface="Ryman Eco"/>
                        </a:rPr>
                        <a:t> de dimensions exceptionnelles</a:t>
                      </a:r>
                      <a:endParaRPr lang="fr-FR" sz="900" dirty="0"/>
                    </a:p>
                  </a:txBody>
                  <a:tcPr anchor="ctr">
                    <a:lnL w="19050" cap="flat" cmpd="sng" algn="ctr">
                      <a:solidFill>
                        <a:schemeClr val="bg1"/>
                      </a:solidFill>
                      <a:prstDash val="solid"/>
                      <a:round/>
                      <a:headEnd type="none" w="med" len="med"/>
                      <a:tailEnd type="none" w="med" len="med"/>
                    </a:lnL>
                    <a:lnR w="38100" cap="flat" cmpd="sng" algn="ctr">
                      <a:solidFill>
                        <a:srgbClr val="00642E"/>
                      </a:solidFill>
                      <a:prstDash val="sysDash"/>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C00000"/>
                          </a:solidFill>
                          <a:effectLst/>
                          <a:uLnTx/>
                          <a:uFillTx/>
                          <a:latin typeface="Ryman Eco" pitchFamily="2" charset="77"/>
                          <a:ea typeface="Roboto" pitchFamily="2" charset="0"/>
                          <a:cs typeface="Ryman Eco"/>
                        </a:rPr>
                        <a:t>INTERDITES</a:t>
                      </a:r>
                      <a:endParaRPr lang="fr-FR" sz="900" dirty="0"/>
                    </a:p>
                  </a:txBody>
                  <a:tcPr anchor="ctr">
                    <a:lnL w="38100" cap="flat" cmpd="sng" algn="ctr">
                      <a:solidFill>
                        <a:srgbClr val="00642E"/>
                      </a:solidFill>
                      <a:prstDash val="sysDash"/>
                      <a:round/>
                      <a:headEnd type="none" w="med" len="med"/>
                      <a:tailEnd type="none" w="med" len="med"/>
                    </a:lnL>
                    <a:lnR w="38100" cap="flat" cmpd="sng" algn="ctr">
                      <a:solidFill>
                        <a:srgbClr val="00642E"/>
                      </a:solidFill>
                      <a:prstDash val="sysDash"/>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20000"/>
                        <a:lumOff val="80000"/>
                      </a:schemeClr>
                    </a:solidFill>
                  </a:tcPr>
                </a:tc>
                <a:tc vMerge="1">
                  <a:txBody>
                    <a:bodyPr/>
                    <a:lstStyle/>
                    <a:p>
                      <a:endParaRPr lang="fr-FR"/>
                    </a:p>
                  </a:txBody>
                  <a:tcPr/>
                </a:tc>
                <a:extLst>
                  <a:ext uri="{0D108BD9-81ED-4DB2-BD59-A6C34878D82A}">
                    <a16:rowId xmlns:a16="http://schemas.microsoft.com/office/drawing/2014/main" val="12024492"/>
                  </a:ext>
                </a:extLst>
              </a:tr>
              <a:tr h="516240">
                <a:tc>
                  <a:txBody>
                    <a:bodyPr/>
                    <a:lstStyle/>
                    <a:p>
                      <a:pPr algn="ctr"/>
                      <a:r>
                        <a:rPr kumimoji="0" lang="fr-FR" sz="900" b="0" i="0" u="none" strike="noStrike" kern="1200" cap="none" spc="0" normalizeH="0" baseline="0" noProof="0">
                          <a:ln>
                            <a:noFill/>
                          </a:ln>
                          <a:solidFill>
                            <a:srgbClr val="000000"/>
                          </a:solidFill>
                          <a:effectLst/>
                          <a:uLnTx/>
                          <a:uFillTx/>
                          <a:latin typeface="Ryman Eco" pitchFamily="2" charset="77"/>
                          <a:ea typeface="+mn-ea"/>
                          <a:cs typeface="+mn-cs"/>
                        </a:rPr>
                        <a:t>Publicité lumineuse</a:t>
                      </a:r>
                      <a:endParaRPr lang="fr-FR" sz="900" dirty="0"/>
                    </a:p>
                  </a:txBody>
                  <a:tcPr anchor="ctr">
                    <a:lnL w="19050" cap="flat" cmpd="sng" algn="ctr">
                      <a:solidFill>
                        <a:schemeClr val="bg1"/>
                      </a:solidFill>
                      <a:prstDash val="solid"/>
                      <a:round/>
                      <a:headEnd type="none" w="med" len="med"/>
                      <a:tailEnd type="none" w="med" len="med"/>
                    </a:lnL>
                    <a:lnR w="38100" cap="flat" cmpd="sng" algn="ctr">
                      <a:solidFill>
                        <a:srgbClr val="00642E"/>
                      </a:solidFill>
                      <a:prstDash val="sysDash"/>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fr-FR" sz="1000" b="1" dirty="0">
                          <a:solidFill>
                            <a:srgbClr val="C00000"/>
                          </a:solidFill>
                          <a:latin typeface="Ryman Eco"/>
                          <a:cs typeface="Ryman Eco"/>
                        </a:rPr>
                        <a:t>INTERDITE si numérique</a:t>
                      </a:r>
                      <a:endParaRPr lang="fr-FR" sz="1000" dirty="0"/>
                    </a:p>
                  </a:txBody>
                  <a:tcPr anchor="ctr">
                    <a:lnL w="38100" cap="flat" cmpd="sng" algn="ctr">
                      <a:solidFill>
                        <a:srgbClr val="00642E"/>
                      </a:solidFill>
                      <a:prstDash val="sysDash"/>
                      <a:round/>
                      <a:headEnd type="none" w="med" len="med"/>
                      <a:tailEnd type="none" w="med" len="med"/>
                    </a:lnL>
                    <a:lnR w="38100" cap="flat" cmpd="sng" algn="ctr">
                      <a:solidFill>
                        <a:srgbClr val="00642E"/>
                      </a:solidFill>
                      <a:prstDash val="sysDash"/>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20000"/>
                        <a:lumOff val="80000"/>
                      </a:schemeClr>
                    </a:solidFill>
                  </a:tcPr>
                </a:tc>
                <a:tc vMerge="1">
                  <a:txBody>
                    <a:bodyPr/>
                    <a:lstStyle/>
                    <a:p>
                      <a:endParaRPr lang="fr-FR"/>
                    </a:p>
                  </a:txBody>
                  <a:tcPr/>
                </a:tc>
                <a:extLst>
                  <a:ext uri="{0D108BD9-81ED-4DB2-BD59-A6C34878D82A}">
                    <a16:rowId xmlns:a16="http://schemas.microsoft.com/office/drawing/2014/main" val="2647050932"/>
                  </a:ext>
                </a:extLst>
              </a:tr>
              <a:tr h="396000">
                <a:tc>
                  <a:txBody>
                    <a:bodyPr/>
                    <a:lstStyle/>
                    <a:p>
                      <a:pPr algn="ctr"/>
                      <a:r>
                        <a:rPr lang="fr-FR" sz="900" b="0">
                          <a:solidFill>
                            <a:srgbClr val="000000"/>
                          </a:solidFill>
                          <a:latin typeface="Ryman Eco" pitchFamily="2" charset="77"/>
                          <a:cs typeface="Ryman Eco"/>
                        </a:rPr>
                        <a:t>Densité</a:t>
                      </a:r>
                      <a:endParaRPr lang="fr-FR" sz="900" dirty="0"/>
                    </a:p>
                  </a:txBody>
                  <a:tcPr anchor="ctr">
                    <a:lnL w="19050" cap="flat" cmpd="sng" algn="ctr">
                      <a:solidFill>
                        <a:schemeClr val="bg1"/>
                      </a:solidFill>
                      <a:prstDash val="solid"/>
                      <a:round/>
                      <a:headEnd type="none" w="med" len="med"/>
                      <a:tailEnd type="none" w="med" len="med"/>
                    </a:lnL>
                    <a:lnR w="38100" cap="flat" cmpd="sng" algn="ctr">
                      <a:solidFill>
                        <a:srgbClr val="00642E"/>
                      </a:solidFill>
                      <a:prstDash val="sysDash"/>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300"/>
                        </a:spcAft>
                        <a:buClrTx/>
                        <a:buSzTx/>
                        <a:buFont typeface="Wingdings" pitchFamily="2" charset="2"/>
                        <a:buNone/>
                        <a:tabLst/>
                        <a:defRPr/>
                      </a:pPr>
                      <a:r>
                        <a:rPr kumimoji="0" lang="fr-FR" sz="900" b="0" i="0" u="none" strike="noStrike" kern="1200" cap="none" spc="0" normalizeH="0" baseline="0" noProof="0" dirty="0">
                          <a:ln>
                            <a:noFill/>
                          </a:ln>
                          <a:solidFill>
                            <a:srgbClr val="000000"/>
                          </a:solidFill>
                          <a:effectLst/>
                          <a:uLnTx/>
                          <a:uFillTx/>
                          <a:latin typeface="Ryman Eco" pitchFamily="2" charset="77"/>
                          <a:ea typeface="Roboto" pitchFamily="2" charset="0"/>
                          <a:cs typeface="Ryman Eco"/>
                        </a:rPr>
                        <a:t>cf. diapo page 12</a:t>
                      </a:r>
                    </a:p>
                  </a:txBody>
                  <a:tcPr anchor="ctr">
                    <a:lnL w="38100" cap="flat" cmpd="sng" algn="ctr">
                      <a:solidFill>
                        <a:srgbClr val="00642E"/>
                      </a:solidFill>
                      <a:prstDash val="sysDash"/>
                      <a:round/>
                      <a:headEnd type="none" w="med" len="med"/>
                      <a:tailEnd type="none" w="med" len="med"/>
                    </a:lnL>
                    <a:lnR w="38100" cap="flat" cmpd="sng" algn="ctr">
                      <a:solidFill>
                        <a:srgbClr val="00642E"/>
                      </a:solidFill>
                      <a:prstDash val="sysDash"/>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rgbClr val="00642E"/>
                      </a:solidFill>
                      <a:prstDash val="sysDash"/>
                      <a:round/>
                      <a:headEnd type="none" w="med" len="med"/>
                      <a:tailEnd type="none" w="med" len="med"/>
                    </a:lnB>
                    <a:solidFill>
                      <a:schemeClr val="bg2">
                        <a:lumMod val="20000"/>
                        <a:lumOff val="80000"/>
                      </a:schemeClr>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642E"/>
                        </a:solidFill>
                        <a:effectLst/>
                        <a:uLnTx/>
                        <a:uFillTx/>
                        <a:latin typeface="Ryman Eco" pitchFamily="2" charset="77"/>
                        <a:ea typeface="Roboto Condensed" pitchFamily="2" charset="0"/>
                        <a:cs typeface="Ryman Eco"/>
                      </a:endParaRPr>
                    </a:p>
                  </a:txBody>
                  <a:tcPr anchor="ctr">
                    <a:lnL w="28575" cap="flat" cmpd="sng" algn="ctr">
                      <a:solidFill>
                        <a:srgbClr val="C00000"/>
                      </a:solidFill>
                      <a:prstDash val="sysDash"/>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2060"/>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4684495"/>
                  </a:ext>
                </a:extLst>
              </a:tr>
            </a:tbl>
          </a:graphicData>
        </a:graphic>
      </p:graphicFrame>
      <p:sp>
        <p:nvSpPr>
          <p:cNvPr id="14" name="ZoneTexte 13">
            <a:extLst>
              <a:ext uri="{FF2B5EF4-FFF2-40B4-BE49-F238E27FC236}">
                <a16:creationId xmlns:a16="http://schemas.microsoft.com/office/drawing/2014/main" id="{69BDEF74-670F-2442-8A05-8BE812B96A20}"/>
              </a:ext>
            </a:extLst>
          </p:cNvPr>
          <p:cNvSpPr txBox="1"/>
          <p:nvPr/>
        </p:nvSpPr>
        <p:spPr>
          <a:xfrm>
            <a:off x="873088" y="185149"/>
            <a:ext cx="298800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Règles proposées pour le futur RLP</a:t>
            </a:r>
            <a:endParaRPr lang="fr-FR" sz="1200" dirty="0">
              <a:solidFill>
                <a:srgbClr val="659C95"/>
              </a:solidFill>
              <a:latin typeface="Ryman Eco" pitchFamily="2" charset="77"/>
            </a:endParaRPr>
          </a:p>
        </p:txBody>
      </p:sp>
    </p:spTree>
    <p:extLst>
      <p:ext uri="{BB962C8B-B14F-4D97-AF65-F5344CB8AC3E}">
        <p14:creationId xmlns:p14="http://schemas.microsoft.com/office/powerpoint/2010/main" val="3954723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e la date 2">
            <a:extLst>
              <a:ext uri="{FF2B5EF4-FFF2-40B4-BE49-F238E27FC236}">
                <a16:creationId xmlns:a16="http://schemas.microsoft.com/office/drawing/2014/main" id="{26B1C8A7-7586-BC45-9979-03CD44BEA0BC}"/>
              </a:ext>
            </a:extLst>
          </p:cNvPr>
          <p:cNvSpPr>
            <a:spLocks noGrp="1"/>
          </p:cNvSpPr>
          <p:nvPr>
            <p:ph type="dt" sz="half" idx="10"/>
          </p:nvPr>
        </p:nvSpPr>
        <p:spPr>
          <a:xfrm>
            <a:off x="0" y="4969900"/>
            <a:ext cx="1727200" cy="171452"/>
          </a:xfrm>
        </p:spPr>
        <p:txBody>
          <a:bodyPr anchor="ctr"/>
          <a:lstStyle/>
          <a:p>
            <a:pPr algn="ctr"/>
            <a:r>
              <a:rPr lang="fr-FR" sz="500" dirty="0">
                <a:solidFill>
                  <a:schemeClr val="tx1">
                    <a:lumMod val="10000"/>
                  </a:schemeClr>
                </a:solidFill>
                <a:latin typeface="Ryman Eco" pitchFamily="2" charset="77"/>
              </a:rPr>
              <a:t>Tous droits réservés GO PUB - Document confidentiel </a:t>
            </a:r>
          </a:p>
        </p:txBody>
      </p:sp>
      <p:sp>
        <p:nvSpPr>
          <p:cNvPr id="14" name="ZoneTexte 13">
            <a:extLst>
              <a:ext uri="{FF2B5EF4-FFF2-40B4-BE49-F238E27FC236}">
                <a16:creationId xmlns:a16="http://schemas.microsoft.com/office/drawing/2014/main" id="{11D31804-D438-0B49-9845-8E5FFD6A7D38}"/>
              </a:ext>
            </a:extLst>
          </p:cNvPr>
          <p:cNvSpPr txBox="1"/>
          <p:nvPr/>
        </p:nvSpPr>
        <p:spPr>
          <a:xfrm>
            <a:off x="873090" y="185485"/>
            <a:ext cx="4982144"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a:rPr>
              <a:t>Publicité supportée à titre accessoire pour le mobilier urbain</a:t>
            </a:r>
            <a:endParaRPr lang="fr-FR" sz="1200" dirty="0">
              <a:solidFill>
                <a:srgbClr val="659C95"/>
              </a:solidFill>
              <a:latin typeface="Ryman Eco"/>
            </a:endParaRPr>
          </a:p>
        </p:txBody>
      </p:sp>
      <p:sp>
        <p:nvSpPr>
          <p:cNvPr id="16" name="Rectangle 15">
            <a:extLst>
              <a:ext uri="{FF2B5EF4-FFF2-40B4-BE49-F238E27FC236}">
                <a16:creationId xmlns:a16="http://schemas.microsoft.com/office/drawing/2014/main" id="{4A3FFE61-F8FE-A949-BB2D-81C3BD97FB8B}"/>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Ryman Eco" pitchFamily="2" charset="77"/>
            </a:endParaRPr>
          </a:p>
        </p:txBody>
      </p:sp>
      <p:sp>
        <p:nvSpPr>
          <p:cNvPr id="17" name="ZoneTexte 16">
            <a:extLst>
              <a:ext uri="{FF2B5EF4-FFF2-40B4-BE49-F238E27FC236}">
                <a16:creationId xmlns:a16="http://schemas.microsoft.com/office/drawing/2014/main" id="{DE715FAF-22D2-9A48-B0D3-D7D88ECD26E3}"/>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#02</a:t>
            </a:r>
          </a:p>
        </p:txBody>
      </p:sp>
      <p:sp>
        <p:nvSpPr>
          <p:cNvPr id="18" name="Espace réservé du numéro de diapositive 5">
            <a:extLst>
              <a:ext uri="{FF2B5EF4-FFF2-40B4-BE49-F238E27FC236}">
                <a16:creationId xmlns:a16="http://schemas.microsoft.com/office/drawing/2014/main" id="{0F200B53-F148-2F46-A433-BB8319133618}"/>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25</a:t>
            </a:fld>
            <a:endParaRPr lang="fr-FR" sz="900" dirty="0">
              <a:solidFill>
                <a:srgbClr val="000000"/>
              </a:solidFill>
            </a:endParaRPr>
          </a:p>
        </p:txBody>
      </p:sp>
      <p:grpSp>
        <p:nvGrpSpPr>
          <p:cNvPr id="19" name="Groupe 18">
            <a:extLst>
              <a:ext uri="{FF2B5EF4-FFF2-40B4-BE49-F238E27FC236}">
                <a16:creationId xmlns:a16="http://schemas.microsoft.com/office/drawing/2014/main" id="{1FF7249F-ED6E-C744-9C49-50692A165CA4}"/>
              </a:ext>
            </a:extLst>
          </p:cNvPr>
          <p:cNvGrpSpPr/>
          <p:nvPr/>
        </p:nvGrpSpPr>
        <p:grpSpPr>
          <a:xfrm>
            <a:off x="1345812" y="920663"/>
            <a:ext cx="6452376" cy="3977524"/>
            <a:chOff x="1345812" y="957678"/>
            <a:chExt cx="6452376" cy="3977524"/>
          </a:xfrm>
        </p:grpSpPr>
        <p:pic>
          <p:nvPicPr>
            <p:cNvPr id="20" name="Image 19">
              <a:extLst>
                <a:ext uri="{FF2B5EF4-FFF2-40B4-BE49-F238E27FC236}">
                  <a16:creationId xmlns:a16="http://schemas.microsoft.com/office/drawing/2014/main" id="{A7D6893E-22F0-644F-BAD8-F95D8CAEF7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53" t="1035" r="1915" b="2006"/>
            <a:stretch/>
          </p:blipFill>
          <p:spPr>
            <a:xfrm>
              <a:off x="1345812" y="1335202"/>
              <a:ext cx="6452376" cy="3600000"/>
            </a:xfrm>
            <a:prstGeom prst="rect">
              <a:avLst/>
            </a:prstGeom>
          </p:spPr>
        </p:pic>
        <p:sp>
          <p:nvSpPr>
            <p:cNvPr id="21" name="Rectangle 20">
              <a:extLst>
                <a:ext uri="{FF2B5EF4-FFF2-40B4-BE49-F238E27FC236}">
                  <a16:creationId xmlns:a16="http://schemas.microsoft.com/office/drawing/2014/main" id="{F5535390-58F4-D54D-9577-A02ADFB99CBE}"/>
                </a:ext>
              </a:extLst>
            </p:cNvPr>
            <p:cNvSpPr/>
            <p:nvPr/>
          </p:nvSpPr>
          <p:spPr>
            <a:xfrm>
              <a:off x="1348258" y="957678"/>
              <a:ext cx="3024000" cy="936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300"/>
                </a:spcAft>
              </a:pPr>
              <a:r>
                <a:rPr lang="fr-FR" sz="1050" b="1" i="1" dirty="0">
                  <a:solidFill>
                    <a:srgbClr val="C00000"/>
                  </a:solidFill>
                  <a:highlight>
                    <a:srgbClr val="FFFF00"/>
                  </a:highlight>
                  <a:latin typeface="Ryman Eco"/>
                  <a:ea typeface="Roboto Moyen" charset="0"/>
                  <a:cs typeface="Ryman Eco"/>
                </a:rPr>
                <a:t>Dérogation en secteurs patrimoniaux</a:t>
              </a:r>
            </a:p>
            <a:p>
              <a:pPr algn="ctr">
                <a:spcAft>
                  <a:spcPts val="300"/>
                </a:spcAft>
              </a:pPr>
              <a:r>
                <a:rPr lang="fr-FR" sz="1050" b="1" dirty="0">
                  <a:solidFill>
                    <a:srgbClr val="C00000"/>
                  </a:solidFill>
                  <a:latin typeface="Ryman Eco" pitchFamily="2" charset="77"/>
                </a:rPr>
                <a:t>Maintien des règles nationales avec limitation du format du mobilier d’infos locales à 2 m</a:t>
              </a:r>
              <a:r>
                <a:rPr lang="fr-FR" sz="1050" b="1" baseline="30000" dirty="0">
                  <a:solidFill>
                    <a:srgbClr val="C00000"/>
                  </a:solidFill>
                  <a:latin typeface="Ryman Eco" pitchFamily="2" charset="77"/>
                </a:rPr>
                <a:t>2 </a:t>
              </a:r>
              <a:r>
                <a:rPr lang="fr-FR" sz="1050" b="1" dirty="0">
                  <a:solidFill>
                    <a:srgbClr val="C00000"/>
                  </a:solidFill>
                  <a:latin typeface="Ryman Eco" pitchFamily="2" charset="77"/>
                </a:rPr>
                <a:t>et 3 m de hauteur</a:t>
              </a:r>
            </a:p>
            <a:p>
              <a:pPr algn="ctr"/>
              <a:r>
                <a:rPr lang="fr-FR" sz="1050" b="1" dirty="0">
                  <a:solidFill>
                    <a:srgbClr val="C00000"/>
                  </a:solidFill>
                  <a:highlight>
                    <a:srgbClr val="FFFF00"/>
                  </a:highlight>
                  <a:latin typeface="Ryman Eco" pitchFamily="2" charset="77"/>
                </a:rPr>
                <a:t>Luminosité interdite</a:t>
              </a:r>
            </a:p>
          </p:txBody>
        </p:sp>
      </p:grpSp>
      <p:sp>
        <p:nvSpPr>
          <p:cNvPr id="22" name="Rectangle 21">
            <a:extLst>
              <a:ext uri="{FF2B5EF4-FFF2-40B4-BE49-F238E27FC236}">
                <a16:creationId xmlns:a16="http://schemas.microsoft.com/office/drawing/2014/main" id="{CB56CE14-B2C2-E94C-AD68-660576C33698}"/>
              </a:ext>
            </a:extLst>
          </p:cNvPr>
          <p:cNvSpPr/>
          <p:nvPr/>
        </p:nvSpPr>
        <p:spPr>
          <a:xfrm>
            <a:off x="687484" y="625385"/>
            <a:ext cx="7706529" cy="288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RÈGLES NATIONALES </a:t>
            </a:r>
            <a:r>
              <a:rPr lang="fr-FR" sz="1400" dirty="0">
                <a:solidFill>
                  <a:schemeClr val="bg1"/>
                </a:solidFill>
                <a:latin typeface="Ryman Eco"/>
                <a:ea typeface="Roboto" charset="0"/>
                <a:cs typeface="Ryman Eco"/>
                <a:sym typeface="Wingdings" pitchFamily="2" charset="2"/>
              </a:rPr>
              <a:t> PROPOSITIONS DE RÈGLES LOCALES</a:t>
            </a:r>
          </a:p>
        </p:txBody>
      </p:sp>
    </p:spTree>
    <p:extLst>
      <p:ext uri="{BB962C8B-B14F-4D97-AF65-F5344CB8AC3E}">
        <p14:creationId xmlns:p14="http://schemas.microsoft.com/office/powerpoint/2010/main" val="4285512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8219" y="726657"/>
            <a:ext cx="3531420" cy="288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Règles nationales</a:t>
            </a:r>
            <a:endParaRPr lang="fr-FR" dirty="0">
              <a:latin typeface="Ryman Eco" pitchFamily="2" charset="77"/>
            </a:endParaRPr>
          </a:p>
        </p:txBody>
      </p:sp>
      <p:sp>
        <p:nvSpPr>
          <p:cNvPr id="10" name="Rectangle 9"/>
          <p:cNvSpPr/>
          <p:nvPr/>
        </p:nvSpPr>
        <p:spPr>
          <a:xfrm>
            <a:off x="4795781" y="726657"/>
            <a:ext cx="3960000" cy="288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Propositions de règles locales</a:t>
            </a:r>
            <a:endParaRPr lang="fr-FR" dirty="0">
              <a:latin typeface="Ryman Eco" pitchFamily="2" charset="77"/>
            </a:endParaRPr>
          </a:p>
        </p:txBody>
      </p:sp>
      <p:sp>
        <p:nvSpPr>
          <p:cNvPr id="5" name="Rectangle 4"/>
          <p:cNvSpPr/>
          <p:nvPr/>
        </p:nvSpPr>
        <p:spPr>
          <a:xfrm>
            <a:off x="388219" y="1080479"/>
            <a:ext cx="3531420" cy="1446550"/>
          </a:xfrm>
          <a:prstGeom prst="rect">
            <a:avLst/>
          </a:prstGeom>
        </p:spPr>
        <p:txBody>
          <a:bodyPr wrap="square" anchor="ctr">
            <a:spAutoFit/>
          </a:bodyPr>
          <a:lstStyle/>
          <a:p>
            <a:pPr marL="171450" indent="-171450">
              <a:buFont typeface="Wingdings" charset="2"/>
              <a:buChar char="§"/>
            </a:pPr>
            <a:r>
              <a:rPr lang="fr-FR" sz="1100" dirty="0">
                <a:solidFill>
                  <a:srgbClr val="000000"/>
                </a:solidFill>
                <a:latin typeface="Ryman Eco" pitchFamily="2" charset="77"/>
                <a:ea typeface="Roboto" pitchFamily="2" charset="0"/>
                <a:cs typeface="Ryman Eco"/>
              </a:rPr>
              <a:t>Pas pris en compte les dispositifs situés à l’intérieur d’un bâtiment même s’ils sont visibles de l’extérieur (baies)</a:t>
            </a:r>
          </a:p>
          <a:p>
            <a:pPr marL="171450" indent="-171450" algn="just">
              <a:buFont typeface="Wingdings" charset="2"/>
              <a:buChar char="§"/>
            </a:pPr>
            <a:endParaRPr lang="fr-FR" sz="1100" dirty="0">
              <a:solidFill>
                <a:srgbClr val="000000"/>
              </a:solidFill>
              <a:latin typeface="Ryman Eco" pitchFamily="2" charset="77"/>
              <a:ea typeface="Roboto" pitchFamily="2" charset="0"/>
              <a:cs typeface="Ryman Eco"/>
            </a:endParaRPr>
          </a:p>
          <a:p>
            <a:pPr marL="171450" indent="-171450" algn="just">
              <a:buFont typeface="Wingdings" charset="2"/>
              <a:buChar char="§"/>
            </a:pPr>
            <a:r>
              <a:rPr lang="fr-FR" sz="1100" dirty="0">
                <a:solidFill>
                  <a:srgbClr val="000000"/>
                </a:solidFill>
                <a:latin typeface="Ryman Eco" pitchFamily="2" charset="77"/>
                <a:ea typeface="Roboto" pitchFamily="2" charset="0"/>
                <a:cs typeface="Ryman Eco"/>
              </a:rPr>
              <a:t>Surface unitaire maximale ≤ 1 m²</a:t>
            </a:r>
          </a:p>
          <a:p>
            <a:pPr marL="171450" indent="-171450" algn="just">
              <a:buFont typeface="Wingdings" charset="2"/>
              <a:buChar char="§"/>
            </a:pPr>
            <a:endParaRPr lang="fr-FR" sz="1100" dirty="0">
              <a:solidFill>
                <a:srgbClr val="000000"/>
              </a:solidFill>
              <a:latin typeface="Ryman Eco" pitchFamily="2" charset="77"/>
              <a:ea typeface="Roboto" pitchFamily="2" charset="0"/>
              <a:cs typeface="Ryman Eco"/>
            </a:endParaRPr>
          </a:p>
          <a:p>
            <a:pPr marL="171450" indent="-171450" algn="just">
              <a:buFont typeface="Wingdings" charset="2"/>
              <a:buChar char="§"/>
            </a:pPr>
            <a:r>
              <a:rPr lang="fr-FR" sz="1100" dirty="0">
                <a:solidFill>
                  <a:srgbClr val="000000"/>
                </a:solidFill>
                <a:latin typeface="Ryman Eco" pitchFamily="2" charset="77"/>
                <a:ea typeface="Roboto" pitchFamily="2" charset="0"/>
                <a:cs typeface="Ryman Eco"/>
              </a:rPr>
              <a:t>Surface cumulée ≤ 1/10ème de la surface de la devanture dans la limite de 2 m²</a:t>
            </a:r>
          </a:p>
        </p:txBody>
      </p:sp>
      <p:sp>
        <p:nvSpPr>
          <p:cNvPr id="6" name="Rectangle 5"/>
          <p:cNvSpPr/>
          <p:nvPr/>
        </p:nvSpPr>
        <p:spPr>
          <a:xfrm>
            <a:off x="4795781" y="1672949"/>
            <a:ext cx="3960000" cy="261610"/>
          </a:xfrm>
          <a:prstGeom prst="rect">
            <a:avLst/>
          </a:prstGeom>
        </p:spPr>
        <p:txBody>
          <a:bodyPr wrap="square" anchor="ctr">
            <a:spAutoFit/>
          </a:bodyPr>
          <a:lstStyle/>
          <a:p>
            <a:pPr algn="ctr">
              <a:spcAft>
                <a:spcPts val="600"/>
              </a:spcAft>
            </a:pPr>
            <a:r>
              <a:rPr lang="fr-FR" sz="1100" b="1" dirty="0">
                <a:solidFill>
                  <a:srgbClr val="C00000"/>
                </a:solidFill>
                <a:latin typeface="Ryman Eco" pitchFamily="2" charset="77"/>
                <a:ea typeface="Roboto" pitchFamily="2" charset="0"/>
                <a:cs typeface="Ryman Eco"/>
              </a:rPr>
              <a:t>Interdiction totale sur tout le territoire</a:t>
            </a:r>
          </a:p>
        </p:txBody>
      </p:sp>
      <p:grpSp>
        <p:nvGrpSpPr>
          <p:cNvPr id="8" name="Groupe 7">
            <a:extLst>
              <a:ext uri="{FF2B5EF4-FFF2-40B4-BE49-F238E27FC236}">
                <a16:creationId xmlns:a16="http://schemas.microsoft.com/office/drawing/2014/main" id="{5DF59917-B626-9043-A3B0-7B749F8F0C08}"/>
              </a:ext>
            </a:extLst>
          </p:cNvPr>
          <p:cNvGrpSpPr/>
          <p:nvPr/>
        </p:nvGrpSpPr>
        <p:grpSpPr>
          <a:xfrm>
            <a:off x="711101" y="2721416"/>
            <a:ext cx="7721799" cy="2164973"/>
            <a:chOff x="710243" y="2613840"/>
            <a:chExt cx="7721799" cy="2164973"/>
          </a:xfrm>
        </p:grpSpPr>
        <p:pic>
          <p:nvPicPr>
            <p:cNvPr id="11" name="Image 10">
              <a:extLst>
                <a:ext uri="{FF2B5EF4-FFF2-40B4-BE49-F238E27FC236}">
                  <a16:creationId xmlns:a16="http://schemas.microsoft.com/office/drawing/2014/main" id="{77B43C2E-516D-824B-A3A6-08A4F5B160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3673" y="2616326"/>
              <a:ext cx="2880512" cy="2160000"/>
            </a:xfrm>
            <a:prstGeom prst="rect">
              <a:avLst/>
            </a:prstGeom>
          </p:spPr>
        </p:pic>
        <p:pic>
          <p:nvPicPr>
            <p:cNvPr id="14" name="Image 13">
              <a:extLst>
                <a:ext uri="{FF2B5EF4-FFF2-40B4-BE49-F238E27FC236}">
                  <a16:creationId xmlns:a16="http://schemas.microsoft.com/office/drawing/2014/main" id="{5E6114A2-627B-5B4F-A6A6-67AAA2BBBC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0210" y="2618813"/>
              <a:ext cx="2612331" cy="2160000"/>
            </a:xfrm>
            <a:prstGeom prst="rect">
              <a:avLst/>
            </a:prstGeom>
          </p:spPr>
        </p:pic>
        <p:pic>
          <p:nvPicPr>
            <p:cNvPr id="49" name="Image 48">
              <a:extLst>
                <a:ext uri="{FF2B5EF4-FFF2-40B4-BE49-F238E27FC236}">
                  <a16:creationId xmlns:a16="http://schemas.microsoft.com/office/drawing/2014/main" id="{DD2F3088-011B-CA49-8B3F-FE83E8EBEB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8561" y="2616843"/>
              <a:ext cx="1873481" cy="2160000"/>
            </a:xfrm>
            <a:prstGeom prst="rect">
              <a:avLst/>
            </a:prstGeom>
          </p:spPr>
        </p:pic>
        <p:cxnSp>
          <p:nvCxnSpPr>
            <p:cNvPr id="40" name="Connecteur droit 39">
              <a:extLst>
                <a:ext uri="{FF2B5EF4-FFF2-40B4-BE49-F238E27FC236}">
                  <a16:creationId xmlns:a16="http://schemas.microsoft.com/office/drawing/2014/main" id="{0A0E0766-7718-2D40-96AA-9AD81DA511D3}"/>
                </a:ext>
              </a:extLst>
            </p:cNvPr>
            <p:cNvCxnSpPr>
              <a:cxnSpLocks/>
            </p:cNvCxnSpPr>
            <p:nvPr/>
          </p:nvCxnSpPr>
          <p:spPr>
            <a:xfrm>
              <a:off x="711958" y="2616326"/>
              <a:ext cx="7718369" cy="2160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Connecteur droit 40">
              <a:extLst>
                <a:ext uri="{FF2B5EF4-FFF2-40B4-BE49-F238E27FC236}">
                  <a16:creationId xmlns:a16="http://schemas.microsoft.com/office/drawing/2014/main" id="{5EBC5CB9-4ACF-CC4A-8853-21269D0E0D2A}"/>
                </a:ext>
              </a:extLst>
            </p:cNvPr>
            <p:cNvCxnSpPr>
              <a:cxnSpLocks/>
            </p:cNvCxnSpPr>
            <p:nvPr/>
          </p:nvCxnSpPr>
          <p:spPr>
            <a:xfrm flipV="1">
              <a:off x="710243" y="2613840"/>
              <a:ext cx="7720084" cy="21624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5" name="Espace réservé du pied de page 2">
            <a:extLst>
              <a:ext uri="{FF2B5EF4-FFF2-40B4-BE49-F238E27FC236}">
                <a16:creationId xmlns:a16="http://schemas.microsoft.com/office/drawing/2014/main" id="{3853E52E-E7F0-3647-96A2-784E5D53B6C4}"/>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29" name="Rectangle 28">
            <a:extLst>
              <a:ext uri="{FF2B5EF4-FFF2-40B4-BE49-F238E27FC236}">
                <a16:creationId xmlns:a16="http://schemas.microsoft.com/office/drawing/2014/main" id="{B7FF90B7-ACC4-A14B-A66F-6C5A76BFF779}"/>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30" name="ZoneTexte 29">
            <a:extLst>
              <a:ext uri="{FF2B5EF4-FFF2-40B4-BE49-F238E27FC236}">
                <a16:creationId xmlns:a16="http://schemas.microsoft.com/office/drawing/2014/main" id="{B34F09C0-4F21-D849-BEC9-FCB670FE97E3}"/>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#02</a:t>
            </a:r>
          </a:p>
        </p:txBody>
      </p:sp>
      <p:sp>
        <p:nvSpPr>
          <p:cNvPr id="27" name="ZoneTexte 26">
            <a:extLst>
              <a:ext uri="{FF2B5EF4-FFF2-40B4-BE49-F238E27FC236}">
                <a16:creationId xmlns:a16="http://schemas.microsoft.com/office/drawing/2014/main" id="{CC50E42D-A791-C34F-AA84-EF1B2AC67236}"/>
              </a:ext>
            </a:extLst>
          </p:cNvPr>
          <p:cNvSpPr txBox="1"/>
          <p:nvPr/>
        </p:nvSpPr>
        <p:spPr>
          <a:xfrm>
            <a:off x="792650" y="178911"/>
            <a:ext cx="353142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Dispositifs publicitaires de petits formats</a:t>
            </a:r>
          </a:p>
        </p:txBody>
      </p:sp>
      <p:sp>
        <p:nvSpPr>
          <p:cNvPr id="28" name="Espace réservé du numéro de diapositive 5">
            <a:extLst>
              <a:ext uri="{FF2B5EF4-FFF2-40B4-BE49-F238E27FC236}">
                <a16:creationId xmlns:a16="http://schemas.microsoft.com/office/drawing/2014/main" id="{C192935C-252E-614D-9AE4-94D4E6484D38}"/>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26</a:t>
            </a:fld>
            <a:endParaRPr lang="fr-FR" sz="900" dirty="0">
              <a:solidFill>
                <a:srgbClr val="000000"/>
              </a:solidFill>
            </a:endParaRPr>
          </a:p>
        </p:txBody>
      </p:sp>
    </p:spTree>
    <p:extLst>
      <p:ext uri="{BB962C8B-B14F-4D97-AF65-F5344CB8AC3E}">
        <p14:creationId xmlns:p14="http://schemas.microsoft.com/office/powerpoint/2010/main" val="899331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AdobeStock_75392250.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7293" y="3930"/>
            <a:ext cx="4856707" cy="5148383"/>
          </a:xfrm>
          <a:prstGeom prst="rect">
            <a:avLst/>
          </a:prstGeom>
        </p:spPr>
      </p:pic>
      <p:sp>
        <p:nvSpPr>
          <p:cNvPr id="2" name="Rectangle 1"/>
          <p:cNvSpPr/>
          <p:nvPr/>
        </p:nvSpPr>
        <p:spPr>
          <a:xfrm>
            <a:off x="3115310" y="1248015"/>
            <a:ext cx="2913781" cy="2660214"/>
          </a:xfrm>
          <a:prstGeom prst="rect">
            <a:avLst/>
          </a:prstGeom>
          <a:noFill/>
          <a:ln>
            <a:solidFill>
              <a:srgbClr val="DE4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9" name="Espace réservé du pied de page 2">
            <a:extLst>
              <a:ext uri="{FF2B5EF4-FFF2-40B4-BE49-F238E27FC236}">
                <a16:creationId xmlns:a16="http://schemas.microsoft.com/office/drawing/2014/main" id="{E74DBFBF-0CFA-C74A-BCD3-01CCAC4C13C7}"/>
              </a:ext>
            </a:extLst>
          </p:cNvPr>
          <p:cNvSpPr txBox="1">
            <a:spLocks/>
          </p:cNvSpPr>
          <p:nvPr/>
        </p:nvSpPr>
        <p:spPr>
          <a:xfrm>
            <a:off x="-1260" y="4968655"/>
            <a:ext cx="1862051" cy="194862"/>
          </a:xfrm>
          <a:prstGeom prst="rect">
            <a:avLst/>
          </a:prstGeom>
        </p:spPr>
        <p:txBody>
          <a:bodyPr anchor="ct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500">
                <a:solidFill>
                  <a:srgbClr val="000000"/>
                </a:solidFill>
                <a:latin typeface="Ryman Eco" pitchFamily="2" charset="77"/>
                <a:cs typeface="Ryman Eco"/>
              </a:rPr>
              <a:t>Tous droits réservés GO PUB - Document confidentiel</a:t>
            </a:r>
            <a:endParaRPr lang="fr-FR" sz="500" dirty="0">
              <a:solidFill>
                <a:srgbClr val="000000"/>
              </a:solidFill>
              <a:latin typeface="Ryman Eco" pitchFamily="2" charset="77"/>
              <a:cs typeface="Ryman Eco"/>
            </a:endParaRPr>
          </a:p>
        </p:txBody>
      </p:sp>
      <p:sp>
        <p:nvSpPr>
          <p:cNvPr id="10" name="Espace réservé du numéro de diapositive 5">
            <a:extLst>
              <a:ext uri="{FF2B5EF4-FFF2-40B4-BE49-F238E27FC236}">
                <a16:creationId xmlns:a16="http://schemas.microsoft.com/office/drawing/2014/main" id="{3FF18967-4B85-8D49-941A-5EEE4236666A}"/>
              </a:ext>
            </a:extLst>
          </p:cNvPr>
          <p:cNvSpPr>
            <a:spLocks noGrp="1"/>
          </p:cNvSpPr>
          <p:nvPr>
            <p:ph type="sldNum" sz="quarter" idx="12"/>
          </p:nvPr>
        </p:nvSpPr>
        <p:spPr>
          <a:xfrm>
            <a:off x="8489092" y="4981434"/>
            <a:ext cx="504000" cy="169304"/>
          </a:xfrm>
        </p:spPr>
        <p:txBody>
          <a:bodyPr/>
          <a:lstStyle/>
          <a:p>
            <a:pPr algn="ctr"/>
            <a:fld id="{0163085A-C9A4-504D-85D8-40262E245035}" type="slidenum">
              <a:rPr lang="fr-FR" sz="900" smtClean="0">
                <a:solidFill>
                  <a:srgbClr val="000000"/>
                </a:solidFill>
                <a:latin typeface="Ryman Eco" pitchFamily="2" charset="77"/>
              </a:rPr>
              <a:pPr algn="ctr"/>
              <a:t>27</a:t>
            </a:fld>
            <a:endParaRPr lang="fr-FR" sz="900" dirty="0">
              <a:solidFill>
                <a:srgbClr val="000000"/>
              </a:solidFill>
              <a:latin typeface="Ryman Eco" pitchFamily="2" charset="77"/>
            </a:endParaRPr>
          </a:p>
        </p:txBody>
      </p:sp>
      <p:sp>
        <p:nvSpPr>
          <p:cNvPr id="7" name="ZoneTexte 6">
            <a:extLst>
              <a:ext uri="{FF2B5EF4-FFF2-40B4-BE49-F238E27FC236}">
                <a16:creationId xmlns:a16="http://schemas.microsoft.com/office/drawing/2014/main" id="{78B3523F-1C20-AA48-AE33-7A9AC50AAB35}"/>
              </a:ext>
            </a:extLst>
          </p:cNvPr>
          <p:cNvSpPr txBox="1"/>
          <p:nvPr/>
        </p:nvSpPr>
        <p:spPr>
          <a:xfrm>
            <a:off x="963826" y="1981203"/>
            <a:ext cx="3240000" cy="1181093"/>
          </a:xfrm>
          <a:prstGeom prst="rect">
            <a:avLst/>
          </a:prstGeom>
          <a:solidFill>
            <a:srgbClr val="FFFFFF"/>
          </a:solidFill>
          <a:ln>
            <a:solidFill>
              <a:srgbClr val="FFFFFF"/>
            </a:solidFill>
          </a:ln>
        </p:spPr>
        <p:txBody>
          <a:bodyPr wrap="square" rtlCol="0" anchor="ctr">
            <a:spAutoFit/>
          </a:bodyPr>
          <a:lstStyle/>
          <a:p>
            <a:pPr algn="r">
              <a:lnSpc>
                <a:spcPct val="120000"/>
              </a:lnSpc>
            </a:pPr>
            <a:r>
              <a:rPr lang="fr-FR" sz="2000" dirty="0">
                <a:solidFill>
                  <a:srgbClr val="000000"/>
                </a:solidFill>
                <a:latin typeface="Ryman Eco" pitchFamily="2" charset="77"/>
              </a:rPr>
              <a:t>PROPOSITION DE CHOIX REGLEMENTAIRES POUR LES ENSEIGNES</a:t>
            </a:r>
          </a:p>
        </p:txBody>
      </p:sp>
    </p:spTree>
    <p:extLst>
      <p:ext uri="{BB962C8B-B14F-4D97-AF65-F5344CB8AC3E}">
        <p14:creationId xmlns:p14="http://schemas.microsoft.com/office/powerpoint/2010/main" val="949655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598E46A2-67CC-EC43-8867-B74AED256E36}"/>
              </a:ext>
            </a:extLst>
          </p:cNvPr>
          <p:cNvGrpSpPr/>
          <p:nvPr/>
        </p:nvGrpSpPr>
        <p:grpSpPr>
          <a:xfrm>
            <a:off x="303256" y="121916"/>
            <a:ext cx="8537488" cy="4896000"/>
            <a:chOff x="264582" y="121916"/>
            <a:chExt cx="8537488" cy="4896000"/>
          </a:xfrm>
        </p:grpSpPr>
        <p:pic>
          <p:nvPicPr>
            <p:cNvPr id="5" name="Image 4">
              <a:extLst>
                <a:ext uri="{FF2B5EF4-FFF2-40B4-BE49-F238E27FC236}">
                  <a16:creationId xmlns:a16="http://schemas.microsoft.com/office/drawing/2014/main" id="{1C904374-EEEC-4745-822F-C8610E0936B2}"/>
                </a:ext>
              </a:extLst>
            </p:cNvPr>
            <p:cNvPicPr>
              <a:picLocks noChangeAspect="1"/>
            </p:cNvPicPr>
            <p:nvPr/>
          </p:nvPicPr>
          <p:blipFill rotWithShape="1">
            <a:blip r:embed="rId3"/>
            <a:srcRect l="3939" t="37718" r="2069" b="1021"/>
            <a:stretch/>
          </p:blipFill>
          <p:spPr>
            <a:xfrm>
              <a:off x="3493275" y="121916"/>
              <a:ext cx="5308795" cy="4896000"/>
            </a:xfrm>
            <a:prstGeom prst="rect">
              <a:avLst/>
            </a:prstGeom>
          </p:spPr>
        </p:pic>
        <p:sp>
          <p:nvSpPr>
            <p:cNvPr id="13" name="ZoneTexte 12">
              <a:extLst>
                <a:ext uri="{FF2B5EF4-FFF2-40B4-BE49-F238E27FC236}">
                  <a16:creationId xmlns:a16="http://schemas.microsoft.com/office/drawing/2014/main" id="{3266C2DB-234B-AC49-924F-E46F87A9C53F}"/>
                </a:ext>
              </a:extLst>
            </p:cNvPr>
            <p:cNvSpPr txBox="1"/>
            <p:nvPr/>
          </p:nvSpPr>
          <p:spPr>
            <a:xfrm>
              <a:off x="264582" y="1276523"/>
              <a:ext cx="4248000" cy="2590453"/>
            </a:xfrm>
            <a:prstGeom prst="rect">
              <a:avLst/>
            </a:prstGeom>
            <a:solidFill>
              <a:schemeClr val="accent2">
                <a:lumMod val="20000"/>
                <a:lumOff val="80000"/>
              </a:schemeClr>
            </a:solidFill>
          </p:spPr>
          <p:txBody>
            <a:bodyPr wrap="square" rtlCol="0" anchor="ctr">
              <a:spAutoFit/>
            </a:bodyPr>
            <a:lstStyle/>
            <a:p>
              <a:pPr algn="just">
                <a:spcAft>
                  <a:spcPts val="800"/>
                </a:spcAft>
              </a:pPr>
              <a:r>
                <a:rPr lang="fr-FR" sz="1200" i="1" dirty="0">
                  <a:solidFill>
                    <a:srgbClr val="002060"/>
                  </a:solidFill>
                  <a:latin typeface="Ryman Eco"/>
                  <a:ea typeface="Roboto" charset="0"/>
                  <a:cs typeface="Ryman Eco"/>
                </a:rPr>
                <a:t>Deux zones d’enseignes qui prennent en compte le tissu urbain uzétien, le contexte économique et le diagnostic des enseignes :</a:t>
              </a:r>
            </a:p>
            <a:p>
              <a:pPr marL="171450" indent="-171450" algn="just">
                <a:spcAft>
                  <a:spcPts val="800"/>
                </a:spcAft>
                <a:buFont typeface="Arial" panose="020B0604020202020204" pitchFamily="34" charset="0"/>
                <a:buChar char="•"/>
              </a:pPr>
              <a:r>
                <a:rPr lang="fr-FR" sz="1200" i="1" dirty="0">
                  <a:solidFill>
                    <a:srgbClr val="002060"/>
                  </a:solidFill>
                  <a:latin typeface="Ryman Eco"/>
                  <a:ea typeface="Roboto" charset="0"/>
                  <a:cs typeface="Ryman Eco"/>
                </a:rPr>
                <a:t>des secteurs urbains mixtes majoritairement résidentiels accueillant également les commerces et services de centralité : </a:t>
              </a:r>
              <a:r>
                <a:rPr lang="fr-FR" sz="1200" b="1" i="1" dirty="0">
                  <a:solidFill>
                    <a:srgbClr val="C00000"/>
                  </a:solidFill>
                  <a:latin typeface="Ryman Eco"/>
                  <a:ea typeface="Roboto" charset="0"/>
                  <a:cs typeface="Ryman Eco"/>
                </a:rPr>
                <a:t>ZE1 ;</a:t>
              </a:r>
            </a:p>
            <a:p>
              <a:pPr marL="171450" lvl="0" indent="-171450" algn="just">
                <a:spcAft>
                  <a:spcPts val="600"/>
                </a:spcAft>
                <a:buFont typeface="Arial" panose="020B0604020202020204" pitchFamily="34" charset="0"/>
                <a:buChar char="•"/>
              </a:pPr>
              <a:r>
                <a:rPr lang="fr-FR" sz="1200" i="1" dirty="0">
                  <a:solidFill>
                    <a:srgbClr val="002060"/>
                  </a:solidFill>
                  <a:latin typeface="Ryman Eco"/>
                  <a:ea typeface="Roboto" charset="0"/>
                  <a:cs typeface="Ryman Eco"/>
                </a:rPr>
                <a:t>3 secteurs regroupant les zones d’activités économiques d’importance (Pont de Charrettes, Route de Nîmes, Mas de Mèze) :  </a:t>
              </a:r>
              <a:r>
                <a:rPr lang="fr-FR" sz="1200" b="1" i="1" dirty="0">
                  <a:solidFill>
                    <a:srgbClr val="C00000"/>
                  </a:solidFill>
                  <a:latin typeface="Ryman Eco"/>
                  <a:ea typeface="Roboto" charset="0"/>
                  <a:cs typeface="Ryman Eco"/>
                </a:rPr>
                <a:t>ZE2 ;</a:t>
              </a:r>
            </a:p>
            <a:p>
              <a:pPr marL="171450" lvl="0" indent="-171450" algn="just">
                <a:spcAft>
                  <a:spcPts val="600"/>
                </a:spcAft>
                <a:buFont typeface="Arial" panose="020B0604020202020204" pitchFamily="34" charset="0"/>
                <a:buChar char="•"/>
              </a:pPr>
              <a:r>
                <a:rPr lang="fr-FR" sz="1200" i="1" dirty="0">
                  <a:solidFill>
                    <a:srgbClr val="00642E"/>
                  </a:solidFill>
                  <a:latin typeface="Ryman Eco"/>
                  <a:ea typeface="Roboto" charset="0"/>
                  <a:cs typeface="Ryman Eco"/>
                </a:rPr>
                <a:t>un secteur hors agglomération (zone blanche) dont les implantations commerciales existantes et futures devront suivre les règles fixées pour la </a:t>
              </a:r>
              <a:r>
                <a:rPr lang="fr-FR" sz="1200" b="1" i="1" dirty="0">
                  <a:solidFill>
                    <a:srgbClr val="C00000"/>
                  </a:solidFill>
                  <a:latin typeface="Ryman Eco"/>
                  <a:ea typeface="Roboto" charset="0"/>
                  <a:cs typeface="Ryman Eco"/>
                </a:rPr>
                <a:t>ZE2.</a:t>
              </a:r>
              <a:endParaRPr lang="fr-FR" sz="1200" i="1" dirty="0">
                <a:solidFill>
                  <a:srgbClr val="002060"/>
                </a:solidFill>
                <a:latin typeface="Ryman Eco"/>
                <a:ea typeface="Roboto" charset="0"/>
                <a:cs typeface="Ryman Eco"/>
              </a:endParaRPr>
            </a:p>
          </p:txBody>
        </p:sp>
      </p:grpSp>
      <p:sp>
        <p:nvSpPr>
          <p:cNvPr id="16" name="Espace réservé de la date 2">
            <a:extLst>
              <a:ext uri="{FF2B5EF4-FFF2-40B4-BE49-F238E27FC236}">
                <a16:creationId xmlns:a16="http://schemas.microsoft.com/office/drawing/2014/main" id="{4BB3F7A3-17D6-0D41-94E3-8995BCB6C513}"/>
              </a:ext>
            </a:extLst>
          </p:cNvPr>
          <p:cNvSpPr>
            <a:spLocks noGrp="1"/>
          </p:cNvSpPr>
          <p:nvPr>
            <p:ph type="dt" sz="half" idx="10"/>
          </p:nvPr>
        </p:nvSpPr>
        <p:spPr>
          <a:xfrm>
            <a:off x="0" y="4969900"/>
            <a:ext cx="1727200" cy="171452"/>
          </a:xfrm>
        </p:spPr>
        <p:txBody>
          <a:bodyPr anchor="ctr"/>
          <a:lstStyle/>
          <a:p>
            <a:pPr algn="ctr"/>
            <a:r>
              <a:rPr lang="fr-FR" sz="500" dirty="0">
                <a:solidFill>
                  <a:schemeClr val="tx1">
                    <a:lumMod val="10000"/>
                  </a:schemeClr>
                </a:solidFill>
                <a:latin typeface="Ryman Eco" pitchFamily="2" charset="77"/>
              </a:rPr>
              <a:t>Tous droits réservés GO PUB - Document confidentiel </a:t>
            </a:r>
          </a:p>
        </p:txBody>
      </p:sp>
      <p:sp>
        <p:nvSpPr>
          <p:cNvPr id="10" name="Rectangle 9">
            <a:extLst>
              <a:ext uri="{FF2B5EF4-FFF2-40B4-BE49-F238E27FC236}">
                <a16:creationId xmlns:a16="http://schemas.microsoft.com/office/drawing/2014/main" id="{BE2D2F68-D489-6A4C-B1B5-369732E0A60E}"/>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Ryman Eco" pitchFamily="2" charset="77"/>
            </a:endParaRPr>
          </a:p>
        </p:txBody>
      </p:sp>
      <p:sp>
        <p:nvSpPr>
          <p:cNvPr id="11" name="ZoneTexte 10">
            <a:extLst>
              <a:ext uri="{FF2B5EF4-FFF2-40B4-BE49-F238E27FC236}">
                <a16:creationId xmlns:a16="http://schemas.microsoft.com/office/drawing/2014/main" id="{4DC20A20-F9BC-F94F-A4DC-069045DF8197}"/>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14" name="ZoneTexte 13">
            <a:extLst>
              <a:ext uri="{FF2B5EF4-FFF2-40B4-BE49-F238E27FC236}">
                <a16:creationId xmlns:a16="http://schemas.microsoft.com/office/drawing/2014/main" id="{B0C35E75-50FA-8642-AB25-96BB64F1C5AB}"/>
              </a:ext>
            </a:extLst>
          </p:cNvPr>
          <p:cNvSpPr txBox="1"/>
          <p:nvPr/>
        </p:nvSpPr>
        <p:spPr>
          <a:xfrm>
            <a:off x="873086" y="185486"/>
            <a:ext cx="3399237"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Proposition de zonage pour le futur RLP</a:t>
            </a:r>
          </a:p>
        </p:txBody>
      </p:sp>
      <p:sp>
        <p:nvSpPr>
          <p:cNvPr id="17" name="Espace réservé du numéro de diapositive 5">
            <a:extLst>
              <a:ext uri="{FF2B5EF4-FFF2-40B4-BE49-F238E27FC236}">
                <a16:creationId xmlns:a16="http://schemas.microsoft.com/office/drawing/2014/main" id="{1965843F-142F-5245-AB3B-7C9CD17E8963}"/>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28</a:t>
            </a:fld>
            <a:endParaRPr lang="fr-FR" sz="900" dirty="0">
              <a:solidFill>
                <a:srgbClr val="000000"/>
              </a:solidFill>
            </a:endParaRPr>
          </a:p>
        </p:txBody>
      </p:sp>
    </p:spTree>
    <p:extLst>
      <p:ext uri="{BB962C8B-B14F-4D97-AF65-F5344CB8AC3E}">
        <p14:creationId xmlns:p14="http://schemas.microsoft.com/office/powerpoint/2010/main" val="382349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2">
            <a:extLst>
              <a:ext uri="{FF2B5EF4-FFF2-40B4-BE49-F238E27FC236}">
                <a16:creationId xmlns:a16="http://schemas.microsoft.com/office/drawing/2014/main" id="{B2D6BBD3-2186-CC48-9427-5986E160F10D}"/>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4" name="Espace réservé du numéro de diapositive 5">
            <a:extLst>
              <a:ext uri="{FF2B5EF4-FFF2-40B4-BE49-F238E27FC236}">
                <a16:creationId xmlns:a16="http://schemas.microsoft.com/office/drawing/2014/main" id="{9549ABC7-57F8-CC40-808D-D55A76CCDA56}"/>
              </a:ext>
            </a:extLst>
          </p:cNvPr>
          <p:cNvSpPr>
            <a:spLocks noGrp="1"/>
          </p:cNvSpPr>
          <p:nvPr>
            <p:ph type="sldNum" sz="quarter" idx="12"/>
          </p:nvPr>
        </p:nvSpPr>
        <p:spPr>
          <a:xfrm>
            <a:off x="8489092" y="4981434"/>
            <a:ext cx="504000" cy="169304"/>
          </a:xfrm>
        </p:spPr>
        <p:txBody>
          <a:bodyPr/>
          <a:lstStyle/>
          <a:p>
            <a:pPr algn="ctr"/>
            <a:fld id="{0163085A-C9A4-504D-85D8-40262E245035}" type="slidenum">
              <a:rPr lang="fr-FR" sz="900" smtClean="0">
                <a:solidFill>
                  <a:srgbClr val="000000"/>
                </a:solidFill>
                <a:latin typeface="Ryman Eco" pitchFamily="2" charset="77"/>
              </a:rPr>
              <a:pPr algn="ctr"/>
              <a:t>29</a:t>
            </a:fld>
            <a:endParaRPr lang="fr-FR" sz="900" dirty="0">
              <a:solidFill>
                <a:srgbClr val="000000"/>
              </a:solidFill>
              <a:latin typeface="Ryman Eco" pitchFamily="2" charset="77"/>
            </a:endParaRPr>
          </a:p>
        </p:txBody>
      </p:sp>
      <p:sp>
        <p:nvSpPr>
          <p:cNvPr id="19" name="ZoneTexte 18">
            <a:extLst>
              <a:ext uri="{FF2B5EF4-FFF2-40B4-BE49-F238E27FC236}">
                <a16:creationId xmlns:a16="http://schemas.microsoft.com/office/drawing/2014/main" id="{864CF361-CBD2-C34F-BAF4-87B131980319}"/>
              </a:ext>
            </a:extLst>
          </p:cNvPr>
          <p:cNvSpPr txBox="1"/>
          <p:nvPr/>
        </p:nvSpPr>
        <p:spPr>
          <a:xfrm>
            <a:off x="873088" y="185091"/>
            <a:ext cx="462868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Proposition d’interdictions générales pour le futur RLP</a:t>
            </a:r>
            <a:endParaRPr lang="fr-FR" sz="1600" dirty="0">
              <a:solidFill>
                <a:srgbClr val="659C95"/>
              </a:solidFill>
              <a:latin typeface="Ryman Eco" pitchFamily="2" charset="77"/>
            </a:endParaRPr>
          </a:p>
        </p:txBody>
      </p:sp>
      <p:sp>
        <p:nvSpPr>
          <p:cNvPr id="20" name="Rectangle 19">
            <a:extLst>
              <a:ext uri="{FF2B5EF4-FFF2-40B4-BE49-F238E27FC236}">
                <a16:creationId xmlns:a16="http://schemas.microsoft.com/office/drawing/2014/main" id="{9EB5CE4C-22B9-9D43-8AEC-C0808E05EA38}"/>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21" name="ZoneTexte 20">
            <a:extLst>
              <a:ext uri="{FF2B5EF4-FFF2-40B4-BE49-F238E27FC236}">
                <a16:creationId xmlns:a16="http://schemas.microsoft.com/office/drawing/2014/main" id="{5830D784-F79F-FE4E-90EC-ECD06660E49B}"/>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#03</a:t>
            </a:r>
          </a:p>
        </p:txBody>
      </p:sp>
      <p:grpSp>
        <p:nvGrpSpPr>
          <p:cNvPr id="3" name="Groupe 2">
            <a:extLst>
              <a:ext uri="{FF2B5EF4-FFF2-40B4-BE49-F238E27FC236}">
                <a16:creationId xmlns:a16="http://schemas.microsoft.com/office/drawing/2014/main" id="{874A2F83-3D8D-7648-BAD1-EA8B13216215}"/>
              </a:ext>
            </a:extLst>
          </p:cNvPr>
          <p:cNvGrpSpPr/>
          <p:nvPr/>
        </p:nvGrpSpPr>
        <p:grpSpPr>
          <a:xfrm>
            <a:off x="560937" y="710716"/>
            <a:ext cx="8022127" cy="4139441"/>
            <a:chOff x="481191" y="825976"/>
            <a:chExt cx="8022127" cy="4139441"/>
          </a:xfrm>
        </p:grpSpPr>
        <p:sp>
          <p:nvSpPr>
            <p:cNvPr id="8" name="Rectangle 7">
              <a:extLst>
                <a:ext uri="{FF2B5EF4-FFF2-40B4-BE49-F238E27FC236}">
                  <a16:creationId xmlns:a16="http://schemas.microsoft.com/office/drawing/2014/main" id="{90E50FE3-45E3-A145-9F2D-E34BBAB9B70E}"/>
                </a:ext>
              </a:extLst>
            </p:cNvPr>
            <p:cNvSpPr/>
            <p:nvPr/>
          </p:nvSpPr>
          <p:spPr>
            <a:xfrm>
              <a:off x="481191" y="825976"/>
              <a:ext cx="6518963" cy="2739211"/>
            </a:xfrm>
            <a:prstGeom prst="rect">
              <a:avLst/>
            </a:prstGeom>
          </p:spPr>
          <p:txBody>
            <a:bodyPr wrap="square">
              <a:spAutoFit/>
            </a:bodyPr>
            <a:lstStyle/>
            <a:p>
              <a:pPr marL="171450" indent="-171450" algn="just">
                <a:spcAft>
                  <a:spcPts val="600"/>
                </a:spcAft>
                <a:buFont typeface="Wingdings" charset="2"/>
                <a:buChar char="§"/>
              </a:pPr>
              <a:r>
                <a:rPr lang="fr-FR" sz="1200" dirty="0">
                  <a:solidFill>
                    <a:srgbClr val="000000"/>
                  </a:solidFill>
                  <a:latin typeface="Ryman Eco"/>
                  <a:ea typeface="Roboto Moyen" charset="0"/>
                  <a:cs typeface="Ryman Eco"/>
                </a:rPr>
                <a:t>Sur les arbres et les plantations, les poteaux de transport et de distribution électrique, les poteaux de télécommunication, les installations d'éclairage ainsi que sur les équipements publics concernant la circulation routière, ferroviaire, fluviale, maritime ou aérienne ;</a:t>
              </a:r>
            </a:p>
            <a:p>
              <a:pPr marL="171450" indent="-171450" algn="just">
                <a:spcAft>
                  <a:spcPts val="600"/>
                </a:spcAft>
                <a:buFont typeface="Wingdings" charset="2"/>
                <a:buChar char="§"/>
              </a:pPr>
              <a:r>
                <a:rPr lang="fr-FR" sz="1200" dirty="0">
                  <a:solidFill>
                    <a:srgbClr val="000000"/>
                  </a:solidFill>
                  <a:latin typeface="Ryman Eco"/>
                  <a:ea typeface="Roboto Moyen" charset="0"/>
                  <a:cs typeface="Ryman Eco"/>
                </a:rPr>
                <a:t>Sur les auvents et les marquises ;</a:t>
              </a:r>
              <a:endParaRPr lang="fr-FR" sz="1200" dirty="0">
                <a:solidFill>
                  <a:schemeClr val="tx2"/>
                </a:solidFill>
                <a:latin typeface="Ryman Eco"/>
                <a:ea typeface="Roboto Moyen" charset="0"/>
                <a:cs typeface="Ryman Eco"/>
              </a:endParaRPr>
            </a:p>
            <a:p>
              <a:pPr marL="171450" indent="-171450" algn="just">
                <a:spcAft>
                  <a:spcPts val="600"/>
                </a:spcAft>
                <a:buFont typeface="Wingdings" charset="2"/>
                <a:buChar char="§"/>
              </a:pPr>
              <a:r>
                <a:rPr lang="fr-FR" sz="1200" dirty="0">
                  <a:solidFill>
                    <a:srgbClr val="000000"/>
                  </a:solidFill>
                  <a:latin typeface="Ryman Eco"/>
                  <a:ea typeface="Roboto Moyen" charset="0"/>
                  <a:cs typeface="Ryman Eco"/>
                </a:rPr>
                <a:t>Sur les garde-corps et les barres d’appui de fenêtre, balcon, balconnet ou baie ;</a:t>
              </a:r>
            </a:p>
            <a:p>
              <a:pPr marL="171450" indent="-171450" algn="just">
                <a:spcAft>
                  <a:spcPts val="600"/>
                </a:spcAft>
                <a:buFont typeface="Wingdings" charset="2"/>
                <a:buChar char="§"/>
              </a:pPr>
              <a:r>
                <a:rPr lang="fr-FR" sz="1200" dirty="0">
                  <a:solidFill>
                    <a:srgbClr val="000000"/>
                  </a:solidFill>
                  <a:latin typeface="Ryman Eco"/>
                  <a:ea typeface="Roboto Moyen" charset="0"/>
                  <a:cs typeface="Ryman Eco"/>
                </a:rPr>
                <a:t>Sur les balcons ou balconnets ;</a:t>
              </a:r>
            </a:p>
            <a:p>
              <a:pPr marL="171450" indent="-171450" algn="just">
                <a:spcAft>
                  <a:spcPts val="600"/>
                </a:spcAft>
                <a:buFont typeface="Wingdings" charset="2"/>
                <a:buChar char="§"/>
              </a:pPr>
              <a:r>
                <a:rPr lang="fr-FR" sz="1200" dirty="0">
                  <a:solidFill>
                    <a:srgbClr val="000000"/>
                  </a:solidFill>
                  <a:latin typeface="Ryman Eco"/>
                  <a:ea typeface="Roboto Moyen" charset="0"/>
                  <a:cs typeface="Ryman Eco"/>
                </a:rPr>
                <a:t>Sur les clôtures </a:t>
              </a:r>
              <a:r>
                <a:rPr lang="fr-FR" sz="1200" i="1" dirty="0">
                  <a:solidFill>
                    <a:srgbClr val="002060"/>
                  </a:solidFill>
                  <a:latin typeface="Ryman Eco"/>
                  <a:ea typeface="Roboto Moyen" charset="0"/>
                  <a:cs typeface="Ryman Eco"/>
                </a:rPr>
                <a:t>(cohérence avec la pub) </a:t>
              </a:r>
              <a:r>
                <a:rPr lang="fr-FR" sz="1200" dirty="0">
                  <a:solidFill>
                    <a:srgbClr val="000000"/>
                  </a:solidFill>
                  <a:latin typeface="Ryman Eco"/>
                  <a:ea typeface="Roboto Moyen" charset="0"/>
                  <a:cs typeface="Ryman Eco"/>
                </a:rPr>
                <a:t>;</a:t>
              </a:r>
            </a:p>
            <a:p>
              <a:pPr marL="171450" indent="-171450" algn="just">
                <a:spcAft>
                  <a:spcPts val="600"/>
                </a:spcAft>
                <a:buFont typeface="Wingdings" charset="2"/>
                <a:buChar char="§"/>
              </a:pPr>
              <a:r>
                <a:rPr lang="fr-FR" sz="1200" dirty="0">
                  <a:solidFill>
                    <a:srgbClr val="000000"/>
                  </a:solidFill>
                  <a:latin typeface="Ryman Eco"/>
                  <a:ea typeface="Roboto Moyen" charset="0"/>
                  <a:cs typeface="Ryman Eco"/>
                </a:rPr>
                <a:t>Sur les toitures ou terrasses en tenant lieu </a:t>
              </a:r>
              <a:r>
                <a:rPr lang="fr-FR" sz="1200" i="1" dirty="0">
                  <a:solidFill>
                    <a:srgbClr val="002060"/>
                  </a:solidFill>
                  <a:latin typeface="Ryman Eco"/>
                  <a:ea typeface="Roboto Moyen" charset="0"/>
                  <a:cs typeface="Ryman Eco"/>
                </a:rPr>
                <a:t>(cohérence avec la pub) </a:t>
              </a:r>
              <a:r>
                <a:rPr lang="fr-FR" sz="1200" dirty="0">
                  <a:solidFill>
                    <a:srgbClr val="000000"/>
                  </a:solidFill>
                  <a:latin typeface="Ryman Eco"/>
                  <a:ea typeface="Roboto Moyen" charset="0"/>
                  <a:cs typeface="Ryman Eco"/>
                </a:rPr>
                <a:t>;</a:t>
              </a:r>
            </a:p>
            <a:p>
              <a:pPr marL="171450" indent="-171450" algn="just">
                <a:spcAft>
                  <a:spcPts val="1200"/>
                </a:spcAft>
                <a:buFont typeface="Wingdings" charset="2"/>
                <a:buChar char="§"/>
              </a:pPr>
              <a:r>
                <a:rPr lang="fr-FR" sz="1200" dirty="0">
                  <a:solidFill>
                    <a:srgbClr val="000000"/>
                  </a:solidFill>
                  <a:latin typeface="Ryman Eco"/>
                  <a:ea typeface="Roboto Moyen" charset="0"/>
                  <a:cs typeface="Ryman Eco"/>
                </a:rPr>
                <a:t>Sur les bâches </a:t>
              </a:r>
              <a:r>
                <a:rPr lang="fr-FR" sz="1200" i="1" dirty="0">
                  <a:solidFill>
                    <a:srgbClr val="002060"/>
                  </a:solidFill>
                  <a:latin typeface="Ryman Eco"/>
                  <a:ea typeface="Roboto Moyen" charset="0"/>
                  <a:cs typeface="Ryman Eco"/>
                </a:rPr>
                <a:t>(cohérence avec la pub)</a:t>
              </a:r>
              <a:r>
                <a:rPr lang="fr-FR" sz="1200" i="1" dirty="0">
                  <a:solidFill>
                    <a:srgbClr val="000000"/>
                  </a:solidFill>
                  <a:latin typeface="Ryman Eco"/>
                  <a:ea typeface="Roboto Moyen" charset="0"/>
                  <a:cs typeface="Ryman Eco"/>
                </a:rPr>
                <a:t>.</a:t>
              </a:r>
            </a:p>
            <a:p>
              <a:pPr algn="just">
                <a:spcAft>
                  <a:spcPts val="600"/>
                </a:spcAft>
              </a:pPr>
              <a:r>
                <a:rPr lang="fr-FR" sz="1200" b="1" i="1" dirty="0">
                  <a:solidFill>
                    <a:srgbClr val="C00000"/>
                  </a:solidFill>
                  <a:latin typeface="Ryman Eco"/>
                  <a:ea typeface="Roboto Moyen" charset="0"/>
                  <a:cs typeface="Ryman Eco"/>
                </a:rPr>
                <a:t>L’implantation d’enseignes en domaine public (posé sur le sol ou en surplomb) doit faire l’objet d’une autorisation préalable en bonne et due forme.</a:t>
              </a:r>
            </a:p>
          </p:txBody>
        </p:sp>
        <p:pic>
          <p:nvPicPr>
            <p:cNvPr id="9" name="Image 8">
              <a:extLst>
                <a:ext uri="{FF2B5EF4-FFF2-40B4-BE49-F238E27FC236}">
                  <a16:creationId xmlns:a16="http://schemas.microsoft.com/office/drawing/2014/main" id="{8B335AF5-C800-5940-81EB-E49140A126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625434" y="1396093"/>
              <a:ext cx="2448000" cy="1307767"/>
            </a:xfrm>
            <a:prstGeom prst="rect">
              <a:avLst/>
            </a:prstGeom>
          </p:spPr>
        </p:pic>
        <p:pic>
          <p:nvPicPr>
            <p:cNvPr id="12" name="Picture 2" descr="http://www.ferodem.com/catalogue/bv000017.jpg">
              <a:extLst>
                <a:ext uri="{FF2B5EF4-FFF2-40B4-BE49-F238E27FC236}">
                  <a16:creationId xmlns:a16="http://schemas.microsoft.com/office/drawing/2014/main" id="{EDE4C7F8-AC76-9340-A669-0F5150F857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92548" y="3525417"/>
              <a:ext cx="2510770" cy="1440000"/>
            </a:xfrm>
            <a:prstGeom prst="rect">
              <a:avLst/>
            </a:prstGeom>
            <a:noFill/>
          </p:spPr>
        </p:pic>
        <p:pic>
          <p:nvPicPr>
            <p:cNvPr id="16" name="Image 15">
              <a:extLst>
                <a:ext uri="{FF2B5EF4-FFF2-40B4-BE49-F238E27FC236}">
                  <a16:creationId xmlns:a16="http://schemas.microsoft.com/office/drawing/2014/main" id="{933C928F-0231-3140-8B36-AF01920636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17826" y="3525417"/>
              <a:ext cx="830688" cy="1440000"/>
            </a:xfrm>
            <a:prstGeom prst="rect">
              <a:avLst/>
            </a:prstGeom>
          </p:spPr>
        </p:pic>
        <p:pic>
          <p:nvPicPr>
            <p:cNvPr id="17" name="Image 16">
              <a:extLst>
                <a:ext uri="{FF2B5EF4-FFF2-40B4-BE49-F238E27FC236}">
                  <a16:creationId xmlns:a16="http://schemas.microsoft.com/office/drawing/2014/main" id="{0D48A0DD-4E60-E846-9A3B-E6F9CC166BD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63018" y="3525417"/>
              <a:ext cx="915026" cy="1440000"/>
            </a:xfrm>
            <a:prstGeom prst="rect">
              <a:avLst/>
            </a:prstGeom>
          </p:spPr>
        </p:pic>
        <p:pic>
          <p:nvPicPr>
            <p:cNvPr id="18" name="Image 17">
              <a:extLst>
                <a:ext uri="{FF2B5EF4-FFF2-40B4-BE49-F238E27FC236}">
                  <a16:creationId xmlns:a16="http://schemas.microsoft.com/office/drawing/2014/main" id="{0DD62277-BF23-CE42-BF4B-B9918B2D02AE}"/>
                </a:ext>
              </a:extLst>
            </p:cNvPr>
            <p:cNvPicPr>
              <a:picLocks noChangeAspect="1"/>
            </p:cNvPicPr>
            <p:nvPr/>
          </p:nvPicPr>
          <p:blipFill rotWithShape="1">
            <a:blip r:embed="rId7"/>
            <a:srcRect l="27958" t="8734" r="25555" b="34160"/>
            <a:stretch/>
          </p:blipFill>
          <p:spPr>
            <a:xfrm>
              <a:off x="2040354" y="3525417"/>
              <a:ext cx="1562968" cy="1440000"/>
            </a:xfrm>
            <a:prstGeom prst="rect">
              <a:avLst/>
            </a:prstGeom>
          </p:spPr>
        </p:pic>
        <p:pic>
          <p:nvPicPr>
            <p:cNvPr id="22" name="Image 95" descr="/var/folders/1f/24gm_k_109vch2xqb_z2xd5c0000gn/T/com.microsoft.Word/WebArchiveCopyPasteTempFiles/ACT_8932071226_5f043072f415943b25a5e.jpeg">
              <a:extLst>
                <a:ext uri="{FF2B5EF4-FFF2-40B4-BE49-F238E27FC236}">
                  <a16:creationId xmlns:a16="http://schemas.microsoft.com/office/drawing/2014/main" id="{FC4A2D9A-4D56-634F-B173-293234351893}"/>
                </a:ext>
              </a:extLst>
            </p:cNvPr>
            <p:cNvPicPr>
              <a:picLocks noChangeAspect="1" noChangeArrowheads="1"/>
            </p:cNvPicPr>
            <p:nvPr/>
          </p:nvPicPr>
          <p:blipFill rotWithShape="1">
            <a:blip r:embed="rId8" r:link="rId9" cstate="print">
              <a:extLst>
                <a:ext uri="{28A0092B-C50C-407E-A947-70E740481C1C}">
                  <a14:useLocalDpi xmlns:a14="http://schemas.microsoft.com/office/drawing/2010/main"/>
                </a:ext>
              </a:extLst>
            </a:blip>
            <a:srcRect l="5743" t="4238" r="26477"/>
            <a:stretch>
              <a:fillRect/>
            </a:stretch>
          </p:blipFill>
          <p:spPr bwMode="auto">
            <a:xfrm>
              <a:off x="481192" y="3525417"/>
              <a:ext cx="1361018" cy="14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620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AdobeStock_75392250.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87293" y="0"/>
            <a:ext cx="4856707" cy="5148383"/>
          </a:xfrm>
          <a:prstGeom prst="rect">
            <a:avLst/>
          </a:prstGeom>
        </p:spPr>
      </p:pic>
      <p:sp>
        <p:nvSpPr>
          <p:cNvPr id="2" name="Rectangle 1"/>
          <p:cNvSpPr/>
          <p:nvPr/>
        </p:nvSpPr>
        <p:spPr>
          <a:xfrm>
            <a:off x="2491048" y="1066561"/>
            <a:ext cx="3060889" cy="2947285"/>
          </a:xfrm>
          <a:prstGeom prst="rect">
            <a:avLst/>
          </a:prstGeom>
          <a:noFill/>
          <a:ln>
            <a:solidFill>
              <a:srgbClr val="DE4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4" name="ZoneTexte 3"/>
          <p:cNvSpPr txBox="1"/>
          <p:nvPr/>
        </p:nvSpPr>
        <p:spPr>
          <a:xfrm>
            <a:off x="155638" y="1895218"/>
            <a:ext cx="4392000" cy="1289969"/>
          </a:xfrm>
          <a:prstGeom prst="rect">
            <a:avLst/>
          </a:prstGeom>
          <a:solidFill>
            <a:srgbClr val="FFFFFF"/>
          </a:solidFill>
          <a:ln>
            <a:solidFill>
              <a:srgbClr val="FFFFFF"/>
            </a:solidFill>
          </a:ln>
        </p:spPr>
        <p:txBody>
          <a:bodyPr wrap="square" rtlCol="0" anchor="ctr">
            <a:spAutoFit/>
          </a:bodyPr>
          <a:lstStyle/>
          <a:p>
            <a:pPr algn="r">
              <a:lnSpc>
                <a:spcPct val="120000"/>
              </a:lnSpc>
            </a:pPr>
            <a:r>
              <a:rPr lang="fr-FR" sz="2200" dirty="0">
                <a:solidFill>
                  <a:srgbClr val="000000"/>
                </a:solidFill>
                <a:latin typeface="Ryman Eco"/>
              </a:rPr>
              <a:t>ÉLÉMENTS DE CADRAGE ET SYNTHESE DU DIAGNOSTIC DE LA PUBLICITE EXTERIEURE</a:t>
            </a:r>
          </a:p>
        </p:txBody>
      </p:sp>
      <p:sp>
        <p:nvSpPr>
          <p:cNvPr id="10" name="Espace réservé du numéro de diapositive 5">
            <a:extLst>
              <a:ext uri="{FF2B5EF4-FFF2-40B4-BE49-F238E27FC236}">
                <a16:creationId xmlns:a16="http://schemas.microsoft.com/office/drawing/2014/main" id="{1C57480F-98EC-FA40-9454-9797B4574D05}"/>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3</a:t>
            </a:fld>
            <a:endParaRPr lang="fr-FR" sz="900" dirty="0">
              <a:solidFill>
                <a:srgbClr val="000000"/>
              </a:solidFill>
            </a:endParaRPr>
          </a:p>
        </p:txBody>
      </p:sp>
    </p:spTree>
    <p:extLst>
      <p:ext uri="{BB962C8B-B14F-4D97-AF65-F5344CB8AC3E}">
        <p14:creationId xmlns:p14="http://schemas.microsoft.com/office/powerpoint/2010/main" val="194869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0321" y="1223497"/>
            <a:ext cx="3688341" cy="938719"/>
          </a:xfrm>
          <a:prstGeom prst="rect">
            <a:avLst/>
          </a:prstGeom>
        </p:spPr>
        <p:txBody>
          <a:bodyPr wrap="square" anchor="ctr">
            <a:spAutoFit/>
          </a:bodyPr>
          <a:lstStyle/>
          <a:p>
            <a:pPr marL="342900" indent="-342900">
              <a:buFont typeface="Wingdings" charset="2"/>
              <a:buChar char="§"/>
            </a:pPr>
            <a:r>
              <a:rPr lang="fr-FR" sz="1100" dirty="0">
                <a:solidFill>
                  <a:srgbClr val="000000"/>
                </a:solidFill>
                <a:latin typeface="Ryman Eco"/>
                <a:ea typeface="Roboto Moyen" charset="0"/>
                <a:cs typeface="Ryman Eco"/>
              </a:rPr>
              <a:t>Ne doit pas dépasser les limites du mur support  </a:t>
            </a:r>
          </a:p>
          <a:p>
            <a:endParaRPr lang="fr-FR" sz="1100" dirty="0">
              <a:solidFill>
                <a:srgbClr val="000000"/>
              </a:solidFill>
              <a:latin typeface="Ryman Eco"/>
              <a:ea typeface="Roboto Moyen" charset="0"/>
              <a:cs typeface="Ryman Eco"/>
            </a:endParaRPr>
          </a:p>
          <a:p>
            <a:pPr marL="342900" indent="-342900">
              <a:buFont typeface="Wingdings" charset="2"/>
              <a:buChar char="§"/>
            </a:pPr>
            <a:r>
              <a:rPr lang="fr-FR" sz="1100" dirty="0">
                <a:solidFill>
                  <a:srgbClr val="000000"/>
                </a:solidFill>
                <a:latin typeface="Ryman Eco"/>
                <a:ea typeface="Roboto Moyen" charset="0"/>
                <a:cs typeface="Ryman Eco"/>
              </a:rPr>
              <a:t>Saillie ≤ 25 cm </a:t>
            </a:r>
          </a:p>
          <a:p>
            <a:endParaRPr lang="fr-FR" sz="1100" dirty="0">
              <a:solidFill>
                <a:srgbClr val="000000"/>
              </a:solidFill>
              <a:latin typeface="Ryman Eco"/>
              <a:ea typeface="Roboto Moyen" charset="0"/>
              <a:cs typeface="Ryman Eco"/>
            </a:endParaRPr>
          </a:p>
          <a:p>
            <a:pPr marL="342900" indent="-342900">
              <a:buFont typeface="Wingdings" charset="2"/>
              <a:buChar char="§"/>
            </a:pPr>
            <a:r>
              <a:rPr lang="fr-FR" sz="1100" dirty="0">
                <a:solidFill>
                  <a:srgbClr val="000000"/>
                </a:solidFill>
                <a:latin typeface="Ryman Eco"/>
                <a:ea typeface="Roboto Moyen" charset="0"/>
                <a:cs typeface="Ryman Eco"/>
              </a:rPr>
              <a:t>Ne doit pas dépasser les limites de l’égout du toit</a:t>
            </a:r>
          </a:p>
        </p:txBody>
      </p:sp>
      <p:sp>
        <p:nvSpPr>
          <p:cNvPr id="12" name="Rectangle 11"/>
          <p:cNvSpPr/>
          <p:nvPr/>
        </p:nvSpPr>
        <p:spPr>
          <a:xfrm>
            <a:off x="440321" y="791582"/>
            <a:ext cx="3688341" cy="288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RÈGLES NATIONALES</a:t>
            </a:r>
            <a:endParaRPr lang="fr-FR" dirty="0"/>
          </a:p>
        </p:txBody>
      </p:sp>
      <p:pic>
        <p:nvPicPr>
          <p:cNvPr id="17" name="Imag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7093" y="2314616"/>
            <a:ext cx="2814796" cy="1937996"/>
          </a:xfrm>
          <a:prstGeom prst="rect">
            <a:avLst/>
          </a:prstGeom>
        </p:spPr>
      </p:pic>
      <p:sp>
        <p:nvSpPr>
          <p:cNvPr id="11" name="Rectangle 10">
            <a:extLst>
              <a:ext uri="{FF2B5EF4-FFF2-40B4-BE49-F238E27FC236}">
                <a16:creationId xmlns:a16="http://schemas.microsoft.com/office/drawing/2014/main" id="{D97FB5CF-95F1-A14B-9723-ABEFCC46AFF3}"/>
              </a:ext>
            </a:extLst>
          </p:cNvPr>
          <p:cNvSpPr/>
          <p:nvPr/>
        </p:nvSpPr>
        <p:spPr>
          <a:xfrm>
            <a:off x="5004539" y="791582"/>
            <a:ext cx="370800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PROPOSITIONS DE RÈGLES LOCALES</a:t>
            </a:r>
            <a:endParaRPr lang="fr-FR" dirty="0"/>
          </a:p>
        </p:txBody>
      </p:sp>
      <p:sp>
        <p:nvSpPr>
          <p:cNvPr id="29" name="ZoneTexte 28">
            <a:extLst>
              <a:ext uri="{FF2B5EF4-FFF2-40B4-BE49-F238E27FC236}">
                <a16:creationId xmlns:a16="http://schemas.microsoft.com/office/drawing/2014/main" id="{E642C937-59F1-B14B-B361-EA652F1051CB}"/>
              </a:ext>
            </a:extLst>
          </p:cNvPr>
          <p:cNvSpPr txBox="1"/>
          <p:nvPr/>
        </p:nvSpPr>
        <p:spPr>
          <a:xfrm>
            <a:off x="5004539" y="1599622"/>
            <a:ext cx="3708000" cy="2623795"/>
          </a:xfrm>
          <a:prstGeom prst="rect">
            <a:avLst/>
          </a:prstGeom>
          <a:noFill/>
        </p:spPr>
        <p:txBody>
          <a:bodyPr wrap="square" rtlCol="0" anchor="ctr">
            <a:spAutoFit/>
          </a:bodyPr>
          <a:lstStyle/>
          <a:p>
            <a:pPr algn="just"/>
            <a:r>
              <a:rPr lang="fr-FR" sz="1100" b="1" i="1" dirty="0">
                <a:solidFill>
                  <a:srgbClr val="C00000"/>
                </a:solidFill>
                <a:latin typeface="Ryman Eco"/>
                <a:ea typeface="Roboto Moyen" charset="0"/>
                <a:cs typeface="Ryman Eco"/>
              </a:rPr>
              <a:t>Hors ZA (en secteurs patrimoniaux) :</a:t>
            </a:r>
            <a:endParaRPr lang="fr-FR" sz="1100" i="1" dirty="0">
              <a:solidFill>
                <a:srgbClr val="C00000"/>
              </a:solidFill>
              <a:latin typeface="Ryman Eco"/>
              <a:ea typeface="Roboto Moyen" charset="0"/>
              <a:cs typeface="Ryman Eco"/>
            </a:endParaRPr>
          </a:p>
          <a:p>
            <a:pPr indent="-180000" algn="just">
              <a:spcAft>
                <a:spcPts val="600"/>
              </a:spcAft>
              <a:buFont typeface="Wingdings" pitchFamily="2" charset="2"/>
              <a:buChar char="ü"/>
            </a:pPr>
            <a:r>
              <a:rPr lang="fr-FR" sz="1100" dirty="0">
                <a:solidFill>
                  <a:srgbClr val="000000"/>
                </a:solidFill>
                <a:latin typeface="Ryman Eco" pitchFamily="2" charset="77"/>
                <a:ea typeface="Roboto Moyen" charset="0"/>
                <a:cs typeface="Ryman Eco"/>
              </a:rPr>
              <a:t>Implantation sous la limite supérieure du rez-de-chaussée</a:t>
            </a:r>
          </a:p>
          <a:p>
            <a:pPr indent="-180000" algn="just">
              <a:spcAft>
                <a:spcPts val="600"/>
              </a:spcAft>
              <a:buFont typeface="Wingdings" pitchFamily="2" charset="2"/>
              <a:buChar char="ü"/>
            </a:pPr>
            <a:r>
              <a:rPr lang="fr-FR" sz="1100" dirty="0">
                <a:solidFill>
                  <a:srgbClr val="000000"/>
                </a:solidFill>
                <a:latin typeface="Ryman Eco" pitchFamily="2" charset="77"/>
                <a:ea typeface="Roboto Moyen" charset="0"/>
                <a:cs typeface="Ryman Eco"/>
              </a:rPr>
              <a:t>Interdiction de toute enseigne en étage sans dérogation possible</a:t>
            </a:r>
          </a:p>
          <a:p>
            <a:pPr indent="-180000" algn="just">
              <a:spcAft>
                <a:spcPts val="600"/>
              </a:spcAft>
              <a:buFont typeface="Wingdings" pitchFamily="2" charset="2"/>
              <a:buChar char="ü"/>
            </a:pPr>
            <a:r>
              <a:rPr lang="fr-FR" sz="1100" dirty="0">
                <a:solidFill>
                  <a:srgbClr val="000000"/>
                </a:solidFill>
                <a:latin typeface="Ryman Eco"/>
                <a:ea typeface="Roboto Moyen" charset="0"/>
                <a:cs typeface="Ryman Eco"/>
              </a:rPr>
              <a:t>Interdiction d’occulter les éléments architecturaux ou décoratifs de la façade, ni les baies</a:t>
            </a:r>
          </a:p>
          <a:p>
            <a:pPr indent="-180000" algn="just">
              <a:spcAft>
                <a:spcPts val="600"/>
              </a:spcAft>
              <a:buFont typeface="Wingdings" pitchFamily="2" charset="2"/>
              <a:buChar char="ü"/>
            </a:pPr>
            <a:r>
              <a:rPr lang="fr-FR" sz="1100" dirty="0">
                <a:solidFill>
                  <a:schemeClr val="tx1">
                    <a:lumMod val="10000"/>
                  </a:schemeClr>
                </a:solidFill>
                <a:latin typeface="Ryman Eco" pitchFamily="2" charset="77"/>
                <a:ea typeface="Roboto Moyen" charset="0"/>
                <a:cs typeface="Ryman Eco"/>
              </a:rPr>
              <a:t>Longueur ≤ largeur de la vitrine commerciale (pas de débord sur les entrées d’immeuble)</a:t>
            </a:r>
          </a:p>
          <a:p>
            <a:pPr algn="just">
              <a:spcBef>
                <a:spcPts val="600"/>
              </a:spcBef>
              <a:spcAft>
                <a:spcPts val="600"/>
              </a:spcAft>
            </a:pPr>
            <a:endParaRPr lang="fr-FR" sz="1100" b="1" dirty="0">
              <a:solidFill>
                <a:schemeClr val="tx2">
                  <a:lumMod val="50000"/>
                </a:schemeClr>
              </a:solidFill>
              <a:latin typeface="Ryman Eco"/>
              <a:ea typeface="Roboto Moyen" charset="0"/>
              <a:cs typeface="Ryman Eco"/>
            </a:endParaRPr>
          </a:p>
          <a:p>
            <a:pPr lvl="0" algn="just">
              <a:spcAft>
                <a:spcPts val="300"/>
              </a:spcAft>
              <a:defRPr/>
            </a:pPr>
            <a:r>
              <a:rPr lang="fr-FR" sz="1100" b="1" i="1" dirty="0">
                <a:solidFill>
                  <a:srgbClr val="00642E"/>
                </a:solidFill>
                <a:latin typeface="Ryman Eco"/>
                <a:ea typeface="Roboto Condensed" pitchFamily="2" charset="0"/>
                <a:cs typeface="Ryman Eco"/>
              </a:rPr>
              <a:t>En ZA:</a:t>
            </a:r>
          </a:p>
          <a:p>
            <a:pPr indent="-180000" algn="just">
              <a:spcAft>
                <a:spcPts val="600"/>
              </a:spcAft>
              <a:buFont typeface="Wingdings" pitchFamily="2" charset="2"/>
              <a:buChar char="ü"/>
            </a:pPr>
            <a:r>
              <a:rPr lang="fr-FR" sz="1100" i="1" dirty="0">
                <a:solidFill>
                  <a:srgbClr val="000000"/>
                </a:solidFill>
                <a:highlight>
                  <a:srgbClr val="FFFF00"/>
                </a:highlight>
                <a:latin typeface="Ryman Eco"/>
                <a:ea typeface="Roboto Moyen" charset="0"/>
                <a:cs typeface="Ryman Eco"/>
              </a:rPr>
              <a:t>Règles nationales du Code de l’Environnement</a:t>
            </a:r>
            <a:endParaRPr lang="fr-FR" sz="1100" i="1" dirty="0">
              <a:solidFill>
                <a:srgbClr val="C00000"/>
              </a:solidFill>
              <a:highlight>
                <a:srgbClr val="FFFF00"/>
              </a:highlight>
              <a:latin typeface="Ryman Eco" pitchFamily="2" charset="77"/>
              <a:ea typeface="Roboto Moyen" charset="0"/>
              <a:cs typeface="Ryman Eco"/>
            </a:endParaRPr>
          </a:p>
        </p:txBody>
      </p:sp>
      <p:sp>
        <p:nvSpPr>
          <p:cNvPr id="31" name="Espace réservé de la date 2">
            <a:extLst>
              <a:ext uri="{FF2B5EF4-FFF2-40B4-BE49-F238E27FC236}">
                <a16:creationId xmlns:a16="http://schemas.microsoft.com/office/drawing/2014/main" id="{0A3AACB8-1205-F240-8B0F-6454AABA27D8}"/>
              </a:ext>
            </a:extLst>
          </p:cNvPr>
          <p:cNvSpPr>
            <a:spLocks noGrp="1"/>
          </p:cNvSpPr>
          <p:nvPr>
            <p:ph type="dt" sz="half" idx="10"/>
          </p:nvPr>
        </p:nvSpPr>
        <p:spPr>
          <a:xfrm>
            <a:off x="0" y="4969900"/>
            <a:ext cx="1727200" cy="171452"/>
          </a:xfrm>
        </p:spPr>
        <p:txBody>
          <a:bodyPr anchor="ctr"/>
          <a:lstStyle/>
          <a:p>
            <a:pPr algn="ctr"/>
            <a:r>
              <a:rPr lang="fr-FR" sz="500" dirty="0">
                <a:solidFill>
                  <a:schemeClr val="tx1">
                    <a:lumMod val="10000"/>
                  </a:schemeClr>
                </a:solidFill>
                <a:latin typeface="Ryman Eco" pitchFamily="2" charset="77"/>
              </a:rPr>
              <a:t>Tous droits réservés GO PUB - Document confidentiel </a:t>
            </a:r>
          </a:p>
        </p:txBody>
      </p:sp>
      <p:sp>
        <p:nvSpPr>
          <p:cNvPr id="32" name="Espace réservé du numéro de diapositive 7">
            <a:extLst>
              <a:ext uri="{FF2B5EF4-FFF2-40B4-BE49-F238E27FC236}">
                <a16:creationId xmlns:a16="http://schemas.microsoft.com/office/drawing/2014/main" id="{5AFD5C0B-00F2-784B-AD53-11597E2672B0}"/>
              </a:ext>
            </a:extLst>
          </p:cNvPr>
          <p:cNvSpPr txBox="1">
            <a:spLocks/>
          </p:cNvSpPr>
          <p:nvPr/>
        </p:nvSpPr>
        <p:spPr>
          <a:xfrm>
            <a:off x="7162800" y="5124448"/>
            <a:ext cx="2133600" cy="169304"/>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163085A-C9A4-504D-85D8-40262E245035}" type="slidenum">
              <a:rPr lang="fr-FR" sz="1000" smtClean="0">
                <a:solidFill>
                  <a:schemeClr val="tx1">
                    <a:lumMod val="10000"/>
                  </a:schemeClr>
                </a:solidFill>
                <a:latin typeface="Ryman Eco" pitchFamily="2" charset="77"/>
              </a:rPr>
              <a:pPr algn="ctr"/>
              <a:t>30</a:t>
            </a:fld>
            <a:endParaRPr lang="fr-FR" sz="1000" dirty="0">
              <a:solidFill>
                <a:schemeClr val="tx1">
                  <a:lumMod val="10000"/>
                </a:schemeClr>
              </a:solidFill>
              <a:latin typeface="Ryman Eco" pitchFamily="2" charset="77"/>
            </a:endParaRPr>
          </a:p>
        </p:txBody>
      </p:sp>
      <p:sp>
        <p:nvSpPr>
          <p:cNvPr id="33" name="Espace réservé de la date 2">
            <a:extLst>
              <a:ext uri="{FF2B5EF4-FFF2-40B4-BE49-F238E27FC236}">
                <a16:creationId xmlns:a16="http://schemas.microsoft.com/office/drawing/2014/main" id="{DE2DB43A-F139-8F46-B948-278F09B4FBD6}"/>
              </a:ext>
            </a:extLst>
          </p:cNvPr>
          <p:cNvSpPr txBox="1">
            <a:spLocks/>
          </p:cNvSpPr>
          <p:nvPr/>
        </p:nvSpPr>
        <p:spPr>
          <a:xfrm>
            <a:off x="152400" y="5122300"/>
            <a:ext cx="1727200" cy="171452"/>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500">
                <a:solidFill>
                  <a:schemeClr val="tx1">
                    <a:lumMod val="10000"/>
                  </a:schemeClr>
                </a:solidFill>
                <a:latin typeface="Ryman Eco" pitchFamily="2" charset="77"/>
              </a:rPr>
              <a:t>Tous droits réservés GO PUB - Document confidentiel </a:t>
            </a:r>
            <a:endParaRPr lang="fr-FR" sz="500" dirty="0">
              <a:solidFill>
                <a:schemeClr val="tx1">
                  <a:lumMod val="10000"/>
                </a:schemeClr>
              </a:solidFill>
              <a:latin typeface="Ryman Eco" pitchFamily="2" charset="77"/>
            </a:endParaRPr>
          </a:p>
        </p:txBody>
      </p:sp>
      <p:sp>
        <p:nvSpPr>
          <p:cNvPr id="15" name="ZoneTexte 14">
            <a:extLst>
              <a:ext uri="{FF2B5EF4-FFF2-40B4-BE49-F238E27FC236}">
                <a16:creationId xmlns:a16="http://schemas.microsoft.com/office/drawing/2014/main" id="{2B6546C8-00E4-1A42-928E-7BAAB6C558A4}"/>
              </a:ext>
            </a:extLst>
          </p:cNvPr>
          <p:cNvSpPr txBox="1"/>
          <p:nvPr/>
        </p:nvSpPr>
        <p:spPr>
          <a:xfrm>
            <a:off x="873090" y="179815"/>
            <a:ext cx="345600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Enseignes parallèles au mur </a:t>
            </a:r>
            <a:r>
              <a:rPr lang="fr-FR" sz="1200" i="1" dirty="0">
                <a:solidFill>
                  <a:srgbClr val="002060"/>
                </a:solidFill>
                <a:latin typeface="Ryman Eco" pitchFamily="2" charset="77"/>
              </a:rPr>
              <a:t>(Orientation 4)</a:t>
            </a:r>
            <a:endParaRPr lang="fr-FR" sz="1200" dirty="0">
              <a:solidFill>
                <a:srgbClr val="659C95"/>
              </a:solidFill>
              <a:latin typeface="Ryman Eco" pitchFamily="2" charset="77"/>
            </a:endParaRPr>
          </a:p>
        </p:txBody>
      </p:sp>
      <p:sp>
        <p:nvSpPr>
          <p:cNvPr id="16" name="Rectangle 15">
            <a:extLst>
              <a:ext uri="{FF2B5EF4-FFF2-40B4-BE49-F238E27FC236}">
                <a16:creationId xmlns:a16="http://schemas.microsoft.com/office/drawing/2014/main" id="{F43CC335-1E5A-8243-B63C-F750199262F9}"/>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8" name="ZoneTexte 17">
            <a:extLst>
              <a:ext uri="{FF2B5EF4-FFF2-40B4-BE49-F238E27FC236}">
                <a16:creationId xmlns:a16="http://schemas.microsoft.com/office/drawing/2014/main" id="{F59A8B9D-9EA9-9A45-A3E9-6B5B54E85497}"/>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19" name="Espace réservé du numéro de diapositive 5">
            <a:extLst>
              <a:ext uri="{FF2B5EF4-FFF2-40B4-BE49-F238E27FC236}">
                <a16:creationId xmlns:a16="http://schemas.microsoft.com/office/drawing/2014/main" id="{9DF0FC19-3584-6044-A855-507B68A26F40}"/>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30</a:t>
            </a:fld>
            <a:endParaRPr lang="fr-FR" sz="900" dirty="0">
              <a:solidFill>
                <a:srgbClr val="000000"/>
              </a:solidFill>
            </a:endParaRPr>
          </a:p>
        </p:txBody>
      </p:sp>
    </p:spTree>
    <p:extLst>
      <p:ext uri="{BB962C8B-B14F-4D97-AF65-F5344CB8AC3E}">
        <p14:creationId xmlns:p14="http://schemas.microsoft.com/office/powerpoint/2010/main" val="4005344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CCDAD7"/>
              </a:solidFill>
              <a:latin typeface="Ryman Eco" pitchFamily="2" charset="77"/>
            </a:endParaRPr>
          </a:p>
        </p:txBody>
      </p:sp>
      <p:sp>
        <p:nvSpPr>
          <p:cNvPr id="19" name="ZoneTexte 18"/>
          <p:cNvSpPr txBox="1"/>
          <p:nvPr/>
        </p:nvSpPr>
        <p:spPr>
          <a:xfrm>
            <a:off x="345432" y="164427"/>
            <a:ext cx="660967" cy="338554"/>
          </a:xfrm>
          <a:prstGeom prst="rect">
            <a:avLst/>
          </a:prstGeom>
          <a:solidFill>
            <a:schemeClr val="bg1"/>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8" name="ZoneTexte 7"/>
          <p:cNvSpPr txBox="1"/>
          <p:nvPr/>
        </p:nvSpPr>
        <p:spPr>
          <a:xfrm>
            <a:off x="782409" y="180380"/>
            <a:ext cx="4404313" cy="307777"/>
          </a:xfrm>
          <a:prstGeom prst="rect">
            <a:avLst/>
          </a:prstGeom>
          <a:noFill/>
        </p:spPr>
        <p:txBody>
          <a:bodyPr wrap="square" rtlCol="0" anchor="ctr">
            <a:spAutoFit/>
          </a:bodyPr>
          <a:lstStyle/>
          <a:p>
            <a:r>
              <a:rPr lang="fr-FR" sz="1400" dirty="0">
                <a:solidFill>
                  <a:srgbClr val="659C95"/>
                </a:solidFill>
                <a:latin typeface="Ryman Eco" pitchFamily="2" charset="77"/>
                <a:ea typeface="Roboto" charset="0"/>
                <a:cs typeface="Ryman Eco"/>
              </a:rPr>
              <a:t>Enseignes perpendiculaires au mur </a:t>
            </a:r>
            <a:r>
              <a:rPr lang="fr-FR" sz="1200" i="1" dirty="0">
                <a:solidFill>
                  <a:srgbClr val="002060"/>
                </a:solidFill>
                <a:latin typeface="Ryman Eco" pitchFamily="2" charset="77"/>
              </a:rPr>
              <a:t>(Orientations 4 et 5)</a:t>
            </a:r>
            <a:endParaRPr lang="fr-FR" sz="1100" dirty="0">
              <a:solidFill>
                <a:srgbClr val="659C95"/>
              </a:solidFill>
              <a:latin typeface="Ryman Eco" pitchFamily="2" charset="77"/>
              <a:ea typeface="Roboto" charset="0"/>
              <a:cs typeface="Ryman Eco"/>
            </a:endParaRPr>
          </a:p>
        </p:txBody>
      </p:sp>
      <p:sp>
        <p:nvSpPr>
          <p:cNvPr id="12" name="Rectangle 11"/>
          <p:cNvSpPr/>
          <p:nvPr/>
        </p:nvSpPr>
        <p:spPr>
          <a:xfrm>
            <a:off x="299184" y="829686"/>
            <a:ext cx="3688341" cy="252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RÈGLES NATIONALES</a:t>
            </a:r>
            <a:endParaRPr lang="fr-FR" dirty="0">
              <a:latin typeface="Ryman Eco" pitchFamily="2" charset="77"/>
            </a:endParaRPr>
          </a:p>
        </p:txBody>
      </p:sp>
      <p:sp>
        <p:nvSpPr>
          <p:cNvPr id="13" name="Rectangle 12"/>
          <p:cNvSpPr/>
          <p:nvPr/>
        </p:nvSpPr>
        <p:spPr>
          <a:xfrm>
            <a:off x="4572000" y="829686"/>
            <a:ext cx="4320000" cy="25200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PROPOSITIONS DE RÈGLES LOCALES </a:t>
            </a:r>
            <a:endParaRPr lang="fr-FR" dirty="0">
              <a:latin typeface="Ryman Eco" pitchFamily="2" charset="77"/>
            </a:endParaRPr>
          </a:p>
        </p:txBody>
      </p:sp>
      <p:sp>
        <p:nvSpPr>
          <p:cNvPr id="5" name="Rectangle 4"/>
          <p:cNvSpPr/>
          <p:nvPr/>
        </p:nvSpPr>
        <p:spPr>
          <a:xfrm>
            <a:off x="299183" y="1330345"/>
            <a:ext cx="3688342" cy="1061829"/>
          </a:xfrm>
          <a:prstGeom prst="rect">
            <a:avLst/>
          </a:prstGeom>
        </p:spPr>
        <p:txBody>
          <a:bodyPr wrap="square" anchor="ctr">
            <a:spAutoFit/>
          </a:bodyPr>
          <a:lstStyle/>
          <a:p>
            <a:pPr indent="108000">
              <a:buFont typeface="Wingdings" pitchFamily="2" charset="2"/>
              <a:buChar char="§"/>
            </a:pPr>
            <a:r>
              <a:rPr lang="fr-FR" sz="1050" dirty="0">
                <a:solidFill>
                  <a:srgbClr val="000000"/>
                </a:solidFill>
                <a:latin typeface="Ryman Eco" pitchFamily="2" charset="77"/>
                <a:ea typeface="Roboto Moyen" charset="0"/>
                <a:cs typeface="Ryman Eco"/>
              </a:rPr>
              <a:t>Ne doit pas dépasser la limite supérieure du mur support</a:t>
            </a:r>
          </a:p>
          <a:p>
            <a:pPr indent="108000"/>
            <a:endParaRPr lang="fr-FR" sz="1050" dirty="0">
              <a:solidFill>
                <a:srgbClr val="000000"/>
              </a:solidFill>
              <a:latin typeface="Ryman Eco" pitchFamily="2" charset="77"/>
              <a:ea typeface="Roboto Moyen" charset="0"/>
              <a:cs typeface="Ryman Eco"/>
            </a:endParaRPr>
          </a:p>
          <a:p>
            <a:pPr indent="108000">
              <a:buFont typeface="Wingdings" pitchFamily="2" charset="2"/>
              <a:buChar char="§"/>
            </a:pPr>
            <a:r>
              <a:rPr lang="fr-FR" sz="1050" dirty="0">
                <a:solidFill>
                  <a:srgbClr val="000000"/>
                </a:solidFill>
                <a:latin typeface="Ryman Eco" pitchFamily="2" charset="77"/>
                <a:ea typeface="Roboto Moyen" charset="0"/>
                <a:cs typeface="Ryman Eco"/>
              </a:rPr>
              <a:t>Saillie ≤ 1/10ème de la distance séparant 2 alignements de la voie publique dans la limite de 2 m</a:t>
            </a:r>
          </a:p>
          <a:p>
            <a:pPr indent="108000"/>
            <a:endParaRPr lang="fr-FR" sz="1050" dirty="0">
              <a:solidFill>
                <a:srgbClr val="000000"/>
              </a:solidFill>
              <a:latin typeface="Ryman Eco" pitchFamily="2" charset="77"/>
              <a:ea typeface="Roboto Moyen" charset="0"/>
              <a:cs typeface="Ryman Eco"/>
            </a:endParaRPr>
          </a:p>
          <a:p>
            <a:pPr indent="108000">
              <a:buFont typeface="Wingdings" charset="2"/>
              <a:buChar char="§"/>
            </a:pPr>
            <a:r>
              <a:rPr lang="fr-FR" sz="1050" dirty="0">
                <a:solidFill>
                  <a:srgbClr val="000000"/>
                </a:solidFill>
                <a:latin typeface="Ryman Eco" pitchFamily="2" charset="77"/>
                <a:ea typeface="Roboto Moyen" charset="0"/>
                <a:cs typeface="Ryman Eco"/>
              </a:rPr>
              <a:t>Interdit devant un balcon ou une fenêtre</a:t>
            </a:r>
          </a:p>
        </p:txBody>
      </p:sp>
      <p:sp>
        <p:nvSpPr>
          <p:cNvPr id="17" name="ZoneTexte 16"/>
          <p:cNvSpPr txBox="1"/>
          <p:nvPr/>
        </p:nvSpPr>
        <p:spPr>
          <a:xfrm>
            <a:off x="4572000" y="1330345"/>
            <a:ext cx="4320000" cy="861774"/>
          </a:xfrm>
          <a:prstGeom prst="rect">
            <a:avLst/>
          </a:prstGeom>
          <a:noFill/>
        </p:spPr>
        <p:txBody>
          <a:bodyPr wrap="square" rtlCol="0" anchor="ctr">
            <a:spAutoFit/>
          </a:bodyPr>
          <a:lstStyle/>
          <a:p>
            <a:pPr indent="144000">
              <a:spcAft>
                <a:spcPts val="1200"/>
              </a:spcAft>
              <a:buFont typeface="Wingdings" charset="2"/>
              <a:buChar char="§"/>
            </a:pPr>
            <a:r>
              <a:rPr lang="fr-FR" sz="1000" dirty="0">
                <a:solidFill>
                  <a:schemeClr val="tx1">
                    <a:lumMod val="10000"/>
                  </a:schemeClr>
                </a:solidFill>
                <a:latin typeface="Ryman Eco" pitchFamily="2" charset="77"/>
                <a:ea typeface="Roboto Moyen" charset="0"/>
                <a:cs typeface="Ryman Eco"/>
              </a:rPr>
              <a:t>Implantation sous la limite supérieure du rez-de-chaussée</a:t>
            </a:r>
          </a:p>
          <a:p>
            <a:pPr indent="144000">
              <a:spcAft>
                <a:spcPts val="1200"/>
              </a:spcAft>
              <a:buFont typeface="Wingdings" charset="2"/>
              <a:buChar char="§"/>
            </a:pPr>
            <a:r>
              <a:rPr lang="fr-FR" sz="1000" dirty="0">
                <a:solidFill>
                  <a:srgbClr val="000000"/>
                </a:solidFill>
                <a:latin typeface="Ryman Eco" pitchFamily="2" charset="77"/>
                <a:ea typeface="Roboto Moyen" charset="0"/>
                <a:cs typeface="Ryman Eco"/>
              </a:rPr>
              <a:t>Limiter le nombre : 1 par établissement</a:t>
            </a:r>
            <a:r>
              <a:rPr lang="fr-FR" sz="1000" dirty="0">
                <a:solidFill>
                  <a:srgbClr val="C00000"/>
                </a:solidFill>
                <a:latin typeface="Ryman Eco" pitchFamily="2" charset="77"/>
                <a:ea typeface="Roboto Moyen" charset="0"/>
                <a:cs typeface="Ryman Eco"/>
              </a:rPr>
              <a:t> </a:t>
            </a:r>
            <a:r>
              <a:rPr lang="fr-FR" sz="1000" dirty="0">
                <a:solidFill>
                  <a:srgbClr val="000000"/>
                </a:solidFill>
                <a:latin typeface="Ryman Eco"/>
                <a:ea typeface="Roboto Moyen" charset="0"/>
                <a:cs typeface="Ryman Eco"/>
              </a:rPr>
              <a:t>même en cas de multi-activités</a:t>
            </a:r>
            <a:endParaRPr lang="fr-FR" sz="1000" dirty="0">
              <a:solidFill>
                <a:srgbClr val="000000"/>
              </a:solidFill>
              <a:latin typeface="Ryman Eco" pitchFamily="2" charset="77"/>
              <a:ea typeface="Roboto Moyen" charset="0"/>
              <a:cs typeface="Ryman Eco"/>
            </a:endParaRPr>
          </a:p>
          <a:p>
            <a:pPr indent="144000">
              <a:spcAft>
                <a:spcPts val="600"/>
              </a:spcAft>
              <a:buFont typeface="Wingdings" charset="2"/>
              <a:buChar char="§"/>
            </a:pPr>
            <a:r>
              <a:rPr lang="fr-FR" sz="1000" dirty="0">
                <a:solidFill>
                  <a:srgbClr val="000000"/>
                </a:solidFill>
                <a:latin typeface="Ryman Eco" pitchFamily="2" charset="77"/>
                <a:ea typeface="Roboto Moyen" charset="0"/>
                <a:cs typeface="Ryman Eco"/>
              </a:rPr>
              <a:t>Limiter le format : surface unitaire </a:t>
            </a:r>
            <a:r>
              <a:rPr lang="fr-FR" sz="1000" dirty="0">
                <a:solidFill>
                  <a:srgbClr val="000000"/>
                </a:solidFill>
                <a:latin typeface="Ryman Eco" pitchFamily="2" charset="77"/>
                <a:ea typeface="Roboto Cn" pitchFamily="2" charset="0"/>
              </a:rPr>
              <a:t>≤</a:t>
            </a:r>
            <a:r>
              <a:rPr lang="fr-FR" sz="1000" dirty="0">
                <a:solidFill>
                  <a:srgbClr val="000000"/>
                </a:solidFill>
                <a:latin typeface="Ryman Eco" pitchFamily="2" charset="77"/>
                <a:ea typeface="Roboto Moyen" charset="0"/>
                <a:cs typeface="Ryman Eco"/>
              </a:rPr>
              <a:t> 0,5 m</a:t>
            </a:r>
            <a:r>
              <a:rPr lang="fr-FR" sz="1000" baseline="30000" dirty="0">
                <a:solidFill>
                  <a:srgbClr val="000000"/>
                </a:solidFill>
                <a:latin typeface="Ryman Eco" pitchFamily="2" charset="77"/>
                <a:ea typeface="Roboto Moyen" charset="0"/>
                <a:cs typeface="Ryman Eco"/>
              </a:rPr>
              <a:t>2</a:t>
            </a:r>
            <a:endParaRPr lang="fr-FR" sz="1000" dirty="0">
              <a:solidFill>
                <a:srgbClr val="000000"/>
              </a:solidFill>
              <a:latin typeface="Ryman Eco" pitchFamily="2" charset="77"/>
              <a:ea typeface="Roboto Moyen" charset="0"/>
              <a:cs typeface="Ryman Eco"/>
            </a:endParaRPr>
          </a:p>
        </p:txBody>
      </p:sp>
      <p:pic>
        <p:nvPicPr>
          <p:cNvPr id="15" name="Image 14">
            <a:extLst>
              <a:ext uri="{FF2B5EF4-FFF2-40B4-BE49-F238E27FC236}">
                <a16:creationId xmlns:a16="http://schemas.microsoft.com/office/drawing/2014/main" id="{DBE71874-39D3-2043-B738-C2D4779132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755" t="15063" r="4317" b="19112"/>
          <a:stretch/>
        </p:blipFill>
        <p:spPr>
          <a:xfrm>
            <a:off x="299183" y="2519764"/>
            <a:ext cx="3688342" cy="1846209"/>
          </a:xfrm>
          <a:prstGeom prst="rect">
            <a:avLst/>
          </a:prstGeom>
        </p:spPr>
      </p:pic>
      <p:sp>
        <p:nvSpPr>
          <p:cNvPr id="20" name="Espace réservé du pied de page 2">
            <a:extLst>
              <a:ext uri="{FF2B5EF4-FFF2-40B4-BE49-F238E27FC236}">
                <a16:creationId xmlns:a16="http://schemas.microsoft.com/office/drawing/2014/main" id="{693373A4-CE25-524C-81EC-12564FEC05BC}"/>
              </a:ext>
            </a:extLst>
          </p:cNvPr>
          <p:cNvSpPr>
            <a:spLocks noGrp="1"/>
          </p:cNvSpPr>
          <p:nvPr>
            <p:ph type="ftr" sz="quarter" idx="11"/>
          </p:nvPr>
        </p:nvSpPr>
        <p:spPr>
          <a:xfrm>
            <a:off x="1720" y="4984700"/>
            <a:ext cx="1728000" cy="144000"/>
          </a:xfrm>
        </p:spPr>
        <p:txBody>
          <a:bodyPr anchor="ctr"/>
          <a:lstStyle/>
          <a:p>
            <a:r>
              <a:rPr lang="fr-FR" sz="500" dirty="0">
                <a:solidFill>
                  <a:schemeClr val="tx1">
                    <a:lumMod val="10000"/>
                  </a:schemeClr>
                </a:solidFill>
                <a:latin typeface="Ryman Eco" pitchFamily="2" charset="77"/>
                <a:cs typeface="Ryman Eco"/>
              </a:rPr>
              <a:t>Tous droits réservés GO PUB - Document confidentiel</a:t>
            </a:r>
          </a:p>
        </p:txBody>
      </p:sp>
      <p:grpSp>
        <p:nvGrpSpPr>
          <p:cNvPr id="4" name="Groupe 3">
            <a:extLst>
              <a:ext uri="{FF2B5EF4-FFF2-40B4-BE49-F238E27FC236}">
                <a16:creationId xmlns:a16="http://schemas.microsoft.com/office/drawing/2014/main" id="{B8853D0C-93A8-BE41-88F1-6845E4CD6B6F}"/>
              </a:ext>
            </a:extLst>
          </p:cNvPr>
          <p:cNvGrpSpPr/>
          <p:nvPr/>
        </p:nvGrpSpPr>
        <p:grpSpPr>
          <a:xfrm>
            <a:off x="4870434" y="2629026"/>
            <a:ext cx="3723131" cy="1627684"/>
            <a:chOff x="5017961" y="3225605"/>
            <a:chExt cx="3723131" cy="1627684"/>
          </a:xfrm>
        </p:grpSpPr>
        <p:pic>
          <p:nvPicPr>
            <p:cNvPr id="31" name="Image 30">
              <a:extLst>
                <a:ext uri="{FF2B5EF4-FFF2-40B4-BE49-F238E27FC236}">
                  <a16:creationId xmlns:a16="http://schemas.microsoft.com/office/drawing/2014/main" id="{A86FEFD2-F310-1848-973A-54C261D159C1}"/>
                </a:ext>
              </a:extLst>
            </p:cNvPr>
            <p:cNvPicPr>
              <a:picLocks noChangeAspect="1"/>
            </p:cNvPicPr>
            <p:nvPr/>
          </p:nvPicPr>
          <p:blipFill rotWithShape="1">
            <a:blip r:embed="rId3"/>
            <a:srcRect r="6946"/>
            <a:stretch/>
          </p:blipFill>
          <p:spPr>
            <a:xfrm>
              <a:off x="6169507" y="3233289"/>
              <a:ext cx="2571585" cy="1620000"/>
            </a:xfrm>
            <a:prstGeom prst="rect">
              <a:avLst/>
            </a:prstGeom>
          </p:spPr>
        </p:pic>
        <p:grpSp>
          <p:nvGrpSpPr>
            <p:cNvPr id="3" name="Groupe 2">
              <a:extLst>
                <a:ext uri="{FF2B5EF4-FFF2-40B4-BE49-F238E27FC236}">
                  <a16:creationId xmlns:a16="http://schemas.microsoft.com/office/drawing/2014/main" id="{375C7E83-D2CB-8B47-86B3-9E827F020925}"/>
                </a:ext>
              </a:extLst>
            </p:cNvPr>
            <p:cNvGrpSpPr/>
            <p:nvPr/>
          </p:nvGrpSpPr>
          <p:grpSpPr>
            <a:xfrm>
              <a:off x="5017961" y="3225605"/>
              <a:ext cx="999827" cy="1627684"/>
              <a:chOff x="5017961" y="3225605"/>
              <a:chExt cx="999827" cy="1627684"/>
            </a:xfrm>
          </p:grpSpPr>
          <p:pic>
            <p:nvPicPr>
              <p:cNvPr id="27" name="Image 26">
                <a:extLst>
                  <a:ext uri="{FF2B5EF4-FFF2-40B4-BE49-F238E27FC236}">
                    <a16:creationId xmlns:a16="http://schemas.microsoft.com/office/drawing/2014/main" id="{7B9D0731-0AEB-0C44-8D96-E3407352F0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17962" y="4103552"/>
                <a:ext cx="999826" cy="749737"/>
              </a:xfrm>
              <a:prstGeom prst="rect">
                <a:avLst/>
              </a:prstGeom>
            </p:spPr>
          </p:pic>
          <p:grpSp>
            <p:nvGrpSpPr>
              <p:cNvPr id="2" name="Groupe 1">
                <a:extLst>
                  <a:ext uri="{FF2B5EF4-FFF2-40B4-BE49-F238E27FC236}">
                    <a16:creationId xmlns:a16="http://schemas.microsoft.com/office/drawing/2014/main" id="{BEE1C8CB-B83F-7D4F-8C72-6FA84913C765}"/>
                  </a:ext>
                </a:extLst>
              </p:cNvPr>
              <p:cNvGrpSpPr/>
              <p:nvPr/>
            </p:nvGrpSpPr>
            <p:grpSpPr>
              <a:xfrm>
                <a:off x="5017961" y="3225605"/>
                <a:ext cx="999827" cy="751096"/>
                <a:chOff x="5017961" y="3225605"/>
                <a:chExt cx="999827" cy="751096"/>
              </a:xfrm>
            </p:grpSpPr>
            <p:pic>
              <p:nvPicPr>
                <p:cNvPr id="23" name="Image 22">
                  <a:extLst>
                    <a:ext uri="{FF2B5EF4-FFF2-40B4-BE49-F238E27FC236}">
                      <a16:creationId xmlns:a16="http://schemas.microsoft.com/office/drawing/2014/main" id="{BC10FB0A-78BE-0241-81E4-9CA9719B9C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17961" y="3226964"/>
                  <a:ext cx="999827" cy="749737"/>
                </a:xfrm>
                <a:prstGeom prst="rect">
                  <a:avLst/>
                </a:prstGeom>
              </p:spPr>
            </p:pic>
            <p:cxnSp>
              <p:nvCxnSpPr>
                <p:cNvPr id="32" name="Connecteur droit 31">
                  <a:extLst>
                    <a:ext uri="{FF2B5EF4-FFF2-40B4-BE49-F238E27FC236}">
                      <a16:creationId xmlns:a16="http://schemas.microsoft.com/office/drawing/2014/main" id="{1B30996D-CA3C-0840-A1D6-2E8ED681D3E4}"/>
                    </a:ext>
                  </a:extLst>
                </p:cNvPr>
                <p:cNvCxnSpPr>
                  <a:cxnSpLocks/>
                </p:cNvCxnSpPr>
                <p:nvPr/>
              </p:nvCxnSpPr>
              <p:spPr>
                <a:xfrm>
                  <a:off x="5017961" y="3225605"/>
                  <a:ext cx="999827" cy="75109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546EAEAE-4D48-FF49-A15C-F17180A878A0}"/>
                    </a:ext>
                  </a:extLst>
                </p:cNvPr>
                <p:cNvCxnSpPr>
                  <a:cxnSpLocks/>
                </p:cNvCxnSpPr>
                <p:nvPr/>
              </p:nvCxnSpPr>
              <p:spPr>
                <a:xfrm flipH="1">
                  <a:off x="5017961" y="3225605"/>
                  <a:ext cx="999827" cy="75109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grpSp>
      </p:grpSp>
      <p:sp>
        <p:nvSpPr>
          <p:cNvPr id="34" name="Espace réservé du numéro de diapositive 5">
            <a:extLst>
              <a:ext uri="{FF2B5EF4-FFF2-40B4-BE49-F238E27FC236}">
                <a16:creationId xmlns:a16="http://schemas.microsoft.com/office/drawing/2014/main" id="{973F6372-D0B0-2C48-AB22-5BA1CCBCE84A}"/>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31</a:t>
            </a:fld>
            <a:endParaRPr lang="fr-FR" sz="900" dirty="0">
              <a:solidFill>
                <a:srgbClr val="000000"/>
              </a:solidFill>
            </a:endParaRPr>
          </a:p>
        </p:txBody>
      </p:sp>
    </p:spTree>
    <p:extLst>
      <p:ext uri="{BB962C8B-B14F-4D97-AF65-F5344CB8AC3E}">
        <p14:creationId xmlns:p14="http://schemas.microsoft.com/office/powerpoint/2010/main" val="1386636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3CE77625-974C-5649-BC7E-8340FAE85C99}"/>
              </a:ext>
            </a:extLst>
          </p:cNvPr>
          <p:cNvGraphicFramePr>
            <a:graphicFrameLocks noGrp="1"/>
          </p:cNvGraphicFramePr>
          <p:nvPr>
            <p:extLst>
              <p:ext uri="{D42A27DB-BD31-4B8C-83A1-F6EECF244321}">
                <p14:modId xmlns:p14="http://schemas.microsoft.com/office/powerpoint/2010/main" val="2150759318"/>
              </p:ext>
            </p:extLst>
          </p:nvPr>
        </p:nvGraphicFramePr>
        <p:xfrm>
          <a:off x="423017" y="1229284"/>
          <a:ext cx="4062328" cy="595986"/>
        </p:xfrm>
        <a:graphic>
          <a:graphicData uri="http://schemas.openxmlformats.org/drawingml/2006/table">
            <a:tbl>
              <a:tblPr firstRow="1" bandRow="1">
                <a:tableStyleId>{073A0DAA-6AF3-43AB-8588-CEC1D06C72B9}</a:tableStyleId>
              </a:tblPr>
              <a:tblGrid>
                <a:gridCol w="2031164">
                  <a:extLst>
                    <a:ext uri="{9D8B030D-6E8A-4147-A177-3AD203B41FA5}">
                      <a16:colId xmlns:a16="http://schemas.microsoft.com/office/drawing/2014/main" val="20000"/>
                    </a:ext>
                  </a:extLst>
                </a:gridCol>
                <a:gridCol w="2031164">
                  <a:extLst>
                    <a:ext uri="{9D8B030D-6E8A-4147-A177-3AD203B41FA5}">
                      <a16:colId xmlns:a16="http://schemas.microsoft.com/office/drawing/2014/main" val="20001"/>
                    </a:ext>
                  </a:extLst>
                </a:gridCol>
              </a:tblGrid>
              <a:tr h="321666">
                <a:tc>
                  <a:txBody>
                    <a:bodyPr/>
                    <a:lstStyle/>
                    <a:p>
                      <a:pPr algn="ctr"/>
                      <a:r>
                        <a:rPr lang="fr-FR" sz="1200" dirty="0">
                          <a:solidFill>
                            <a:srgbClr val="000000"/>
                          </a:solidFill>
                          <a:latin typeface="Ryman Eco" pitchFamily="2" charset="77"/>
                        </a:rPr>
                        <a:t>Façade &lt; 50 m²</a:t>
                      </a:r>
                      <a:endParaRPr lang="fr-FR" sz="1200" b="0" i="0" dirty="0">
                        <a:solidFill>
                          <a:srgbClr val="000000"/>
                        </a:solidFill>
                        <a:latin typeface="Ryman Eco" pitchFamily="2" charset="77"/>
                        <a:ea typeface="Roboto Condensed" charset="0"/>
                        <a:cs typeface="Roboto Condensed" charset="0"/>
                      </a:endParaRPr>
                    </a:p>
                  </a:txBody>
                  <a:tcPr anchor="ctr"/>
                </a:tc>
                <a:tc>
                  <a:txBody>
                    <a:bodyPr/>
                    <a:lstStyle/>
                    <a:p>
                      <a:pPr algn="ctr"/>
                      <a:r>
                        <a:rPr lang="fr-FR" sz="1200" dirty="0">
                          <a:solidFill>
                            <a:srgbClr val="000000"/>
                          </a:solidFill>
                          <a:latin typeface="Ryman Eco" pitchFamily="2" charset="77"/>
                        </a:rPr>
                        <a:t>Façade ≥</a:t>
                      </a:r>
                      <a:r>
                        <a:rPr lang="fr-FR" sz="1200" baseline="0" dirty="0">
                          <a:solidFill>
                            <a:srgbClr val="000000"/>
                          </a:solidFill>
                          <a:latin typeface="Ryman Eco" pitchFamily="2" charset="77"/>
                        </a:rPr>
                        <a:t> 50 m²</a:t>
                      </a:r>
                      <a:endParaRPr lang="fr-FR" sz="1200" b="0" i="0" dirty="0">
                        <a:solidFill>
                          <a:srgbClr val="000000"/>
                        </a:solidFill>
                        <a:latin typeface="Ryman Eco" pitchFamily="2" charset="77"/>
                        <a:ea typeface="Roboto Condensed" charset="0"/>
                        <a:cs typeface="Roboto Condensed" charset="0"/>
                      </a:endParaRPr>
                    </a:p>
                  </a:txBody>
                  <a:tcPr anchor="ctr"/>
                </a:tc>
                <a:extLst>
                  <a:ext uri="{0D108BD9-81ED-4DB2-BD59-A6C34878D82A}">
                    <a16:rowId xmlns:a16="http://schemas.microsoft.com/office/drawing/2014/main" val="10000"/>
                  </a:ext>
                </a:extLst>
              </a:tr>
              <a:tr h="0">
                <a:tc>
                  <a:txBody>
                    <a:bodyPr/>
                    <a:lstStyle/>
                    <a:p>
                      <a:pPr algn="ctr"/>
                      <a:r>
                        <a:rPr lang="fr-FR" sz="1200" dirty="0">
                          <a:solidFill>
                            <a:srgbClr val="000000"/>
                          </a:solidFill>
                          <a:latin typeface="Ryman Eco" pitchFamily="2" charset="77"/>
                        </a:rPr>
                        <a:t>25% d’enseignes</a:t>
                      </a:r>
                      <a:endParaRPr lang="fr-FR" sz="1200" b="0" i="0" dirty="0">
                        <a:solidFill>
                          <a:srgbClr val="000000"/>
                        </a:solidFill>
                        <a:latin typeface="Ryman Eco" pitchFamily="2" charset="77"/>
                        <a:ea typeface="Roboto Condensed" charset="0"/>
                        <a:cs typeface="Roboto Condensed" charset="0"/>
                      </a:endParaRPr>
                    </a:p>
                  </a:txBody>
                  <a:tcPr anchor="ctr"/>
                </a:tc>
                <a:tc>
                  <a:txBody>
                    <a:bodyPr/>
                    <a:lstStyle/>
                    <a:p>
                      <a:pPr algn="ctr"/>
                      <a:r>
                        <a:rPr lang="fr-FR" sz="1200" dirty="0">
                          <a:solidFill>
                            <a:srgbClr val="000000"/>
                          </a:solidFill>
                          <a:latin typeface="Ryman Eco" pitchFamily="2" charset="77"/>
                        </a:rPr>
                        <a:t>15 % d’enseignes</a:t>
                      </a:r>
                    </a:p>
                  </a:txBody>
                  <a:tcPr anchor="ctr"/>
                </a:tc>
                <a:extLst>
                  <a:ext uri="{0D108BD9-81ED-4DB2-BD59-A6C34878D82A}">
                    <a16:rowId xmlns:a16="http://schemas.microsoft.com/office/drawing/2014/main" val="10001"/>
                  </a:ext>
                </a:extLst>
              </a:tr>
            </a:tbl>
          </a:graphicData>
        </a:graphic>
      </p:graphicFrame>
      <p:sp>
        <p:nvSpPr>
          <p:cNvPr id="8" name="ZoneTexte 7"/>
          <p:cNvSpPr txBox="1"/>
          <p:nvPr/>
        </p:nvSpPr>
        <p:spPr>
          <a:xfrm>
            <a:off x="873091" y="179815"/>
            <a:ext cx="590400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Surface cumulée des enseignes en façade (parallèles + perpendiculaires)</a:t>
            </a:r>
            <a:endParaRPr lang="fr-FR" sz="1200" dirty="0">
              <a:solidFill>
                <a:srgbClr val="659C95"/>
              </a:solidFill>
              <a:latin typeface="Ryman Eco" pitchFamily="2" charset="77"/>
            </a:endParaRPr>
          </a:p>
        </p:txBody>
      </p:sp>
      <p:pic>
        <p:nvPicPr>
          <p:cNvPr id="3" name="Image 2">
            <a:extLst>
              <a:ext uri="{FF2B5EF4-FFF2-40B4-BE49-F238E27FC236}">
                <a16:creationId xmlns:a16="http://schemas.microsoft.com/office/drawing/2014/main" id="{040EA377-C4D2-284B-AF8A-F341E72F54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357" r="4763"/>
          <a:stretch/>
        </p:blipFill>
        <p:spPr>
          <a:xfrm>
            <a:off x="289277" y="2039543"/>
            <a:ext cx="4329808" cy="2123437"/>
          </a:xfrm>
          <a:prstGeom prst="rect">
            <a:avLst/>
          </a:prstGeom>
        </p:spPr>
      </p:pic>
      <p:sp>
        <p:nvSpPr>
          <p:cNvPr id="9" name="Rectangle 8"/>
          <p:cNvSpPr/>
          <p:nvPr/>
        </p:nvSpPr>
        <p:spPr>
          <a:xfrm>
            <a:off x="409838" y="727011"/>
            <a:ext cx="4108053" cy="288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La règle</a:t>
            </a:r>
            <a:endParaRPr lang="fr-FR" dirty="0">
              <a:latin typeface="Ryman Eco" pitchFamily="2" charset="77"/>
            </a:endParaRPr>
          </a:p>
        </p:txBody>
      </p:sp>
      <p:sp>
        <p:nvSpPr>
          <p:cNvPr id="14" name="Espace réservé du pied de page 2">
            <a:extLst>
              <a:ext uri="{FF2B5EF4-FFF2-40B4-BE49-F238E27FC236}">
                <a16:creationId xmlns:a16="http://schemas.microsoft.com/office/drawing/2014/main" id="{5D3A53BA-EEB6-E143-93D6-F19A8FD9B0D3}"/>
              </a:ext>
            </a:extLst>
          </p:cNvPr>
          <p:cNvSpPr txBox="1">
            <a:spLocks/>
          </p:cNvSpPr>
          <p:nvPr/>
        </p:nvSpPr>
        <p:spPr>
          <a:xfrm>
            <a:off x="-1260" y="4968655"/>
            <a:ext cx="1862051" cy="194862"/>
          </a:xfrm>
          <a:prstGeom prst="rect">
            <a:avLst/>
          </a:prstGeom>
        </p:spPr>
        <p:txBody>
          <a:bodyPr anchor="ct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500">
                <a:solidFill>
                  <a:srgbClr val="000000"/>
                </a:solidFill>
                <a:latin typeface="Ryman Eco" pitchFamily="2" charset="77"/>
                <a:cs typeface="Ryman Eco"/>
              </a:rPr>
              <a:t>Tous droits réservés GO PUB - Document confidentiel</a:t>
            </a:r>
            <a:endParaRPr lang="fr-FR" sz="500" dirty="0">
              <a:solidFill>
                <a:srgbClr val="000000"/>
              </a:solidFill>
              <a:latin typeface="Ryman Eco" pitchFamily="2" charset="77"/>
              <a:cs typeface="Ryman Eco"/>
            </a:endParaRPr>
          </a:p>
        </p:txBody>
      </p:sp>
      <p:sp>
        <p:nvSpPr>
          <p:cNvPr id="15" name="Espace réservé du numéro de diapositive 5">
            <a:extLst>
              <a:ext uri="{FF2B5EF4-FFF2-40B4-BE49-F238E27FC236}">
                <a16:creationId xmlns:a16="http://schemas.microsoft.com/office/drawing/2014/main" id="{1D67C88A-B354-F740-8AD5-354E750AEC99}"/>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32</a:t>
            </a:fld>
            <a:endParaRPr lang="fr-FR" sz="900" dirty="0">
              <a:solidFill>
                <a:srgbClr val="000000"/>
              </a:solidFill>
            </a:endParaRPr>
          </a:p>
        </p:txBody>
      </p:sp>
      <p:sp>
        <p:nvSpPr>
          <p:cNvPr id="16" name="Rectangle 15">
            <a:extLst>
              <a:ext uri="{FF2B5EF4-FFF2-40B4-BE49-F238E27FC236}">
                <a16:creationId xmlns:a16="http://schemas.microsoft.com/office/drawing/2014/main" id="{873DF169-A206-8540-A855-208B38884C1E}"/>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17" name="ZoneTexte 16">
            <a:extLst>
              <a:ext uri="{FF2B5EF4-FFF2-40B4-BE49-F238E27FC236}">
                <a16:creationId xmlns:a16="http://schemas.microsoft.com/office/drawing/2014/main" id="{DE113ED2-D1F4-9841-8D16-388EFC05F22A}"/>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2" name="Rectangle 1">
            <a:extLst>
              <a:ext uri="{FF2B5EF4-FFF2-40B4-BE49-F238E27FC236}">
                <a16:creationId xmlns:a16="http://schemas.microsoft.com/office/drawing/2014/main" id="{1230C216-8EEC-0442-9170-72CDF650637C}"/>
              </a:ext>
            </a:extLst>
          </p:cNvPr>
          <p:cNvSpPr/>
          <p:nvPr/>
        </p:nvSpPr>
        <p:spPr>
          <a:xfrm>
            <a:off x="468000" y="4386438"/>
            <a:ext cx="8208000" cy="430887"/>
          </a:xfrm>
          <a:prstGeom prst="rect">
            <a:avLst/>
          </a:prstGeom>
          <a:ln w="25400">
            <a:noFill/>
          </a:ln>
        </p:spPr>
        <p:txBody>
          <a:bodyPr wrap="square">
            <a:spAutoFit/>
          </a:bodyPr>
          <a:lstStyle/>
          <a:p>
            <a:pPr algn="ctr"/>
            <a:r>
              <a:rPr lang="fr-FR" sz="1100" b="1" dirty="0">
                <a:solidFill>
                  <a:srgbClr val="C00000"/>
                </a:solidFill>
                <a:latin typeface="Ryman Eco" pitchFamily="2" charset="77"/>
              </a:rPr>
              <a:t>Diminution à 15% de la façade commerciale (vitrophanie comprise) pour éviter la surenchère notamment dans les rues commerçantes du cœur de ville </a:t>
            </a:r>
            <a:endParaRPr lang="fr-FR" sz="1100" dirty="0">
              <a:solidFill>
                <a:srgbClr val="C00000"/>
              </a:solidFill>
              <a:latin typeface="Ryman Eco" pitchFamily="2" charset="77"/>
              <a:ea typeface="Roboto Condensed" charset="0"/>
              <a:cs typeface="Roboto Condensed" charset="0"/>
            </a:endParaRPr>
          </a:p>
        </p:txBody>
      </p:sp>
      <p:pic>
        <p:nvPicPr>
          <p:cNvPr id="22" name="Image 21">
            <a:extLst>
              <a:ext uri="{FF2B5EF4-FFF2-40B4-BE49-F238E27FC236}">
                <a16:creationId xmlns:a16="http://schemas.microsoft.com/office/drawing/2014/main" id="{C8044A49-E9D2-AE4F-AEC0-50306C40B141}"/>
              </a:ext>
            </a:extLst>
          </p:cNvPr>
          <p:cNvPicPr>
            <a:picLocks noChangeAspect="1"/>
          </p:cNvPicPr>
          <p:nvPr/>
        </p:nvPicPr>
        <p:blipFill rotWithShape="1">
          <a:blip r:embed="rId3"/>
          <a:srcRect l="2119" t="27712" r="1085" b="7583"/>
          <a:stretch/>
        </p:blipFill>
        <p:spPr>
          <a:xfrm>
            <a:off x="5104594" y="572839"/>
            <a:ext cx="3590359" cy="1800000"/>
          </a:xfrm>
          <a:prstGeom prst="rect">
            <a:avLst/>
          </a:prstGeom>
        </p:spPr>
      </p:pic>
      <p:pic>
        <p:nvPicPr>
          <p:cNvPr id="23" name="Image 22">
            <a:extLst>
              <a:ext uri="{FF2B5EF4-FFF2-40B4-BE49-F238E27FC236}">
                <a16:creationId xmlns:a16="http://schemas.microsoft.com/office/drawing/2014/main" id="{77D6B07F-F44A-994F-B395-C08F2E58873C}"/>
              </a:ext>
            </a:extLst>
          </p:cNvPr>
          <p:cNvPicPr>
            <a:picLocks noChangeAspect="1"/>
          </p:cNvPicPr>
          <p:nvPr/>
        </p:nvPicPr>
        <p:blipFill rotWithShape="1">
          <a:blip r:embed="rId4"/>
          <a:srcRect l="21323" t="36205" r="46488" b="27668"/>
          <a:stretch/>
        </p:blipFill>
        <p:spPr>
          <a:xfrm>
            <a:off x="5830549" y="2429923"/>
            <a:ext cx="2138447" cy="1800000"/>
          </a:xfrm>
          <a:prstGeom prst="rect">
            <a:avLst/>
          </a:prstGeom>
        </p:spPr>
      </p:pic>
    </p:spTree>
    <p:extLst>
      <p:ext uri="{BB962C8B-B14F-4D97-AF65-F5344CB8AC3E}">
        <p14:creationId xmlns:p14="http://schemas.microsoft.com/office/powerpoint/2010/main" val="1161240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CCDAD7"/>
              </a:solidFill>
              <a:latin typeface="Ryman Eco" pitchFamily="2" charset="77"/>
            </a:endParaRPr>
          </a:p>
        </p:txBody>
      </p:sp>
      <p:sp>
        <p:nvSpPr>
          <p:cNvPr id="19" name="ZoneTexte 18"/>
          <p:cNvSpPr txBox="1"/>
          <p:nvPr/>
        </p:nvSpPr>
        <p:spPr>
          <a:xfrm>
            <a:off x="345432" y="164427"/>
            <a:ext cx="660967" cy="338554"/>
          </a:xfrm>
          <a:prstGeom prst="rect">
            <a:avLst/>
          </a:prstGeom>
          <a:solidFill>
            <a:schemeClr val="bg1"/>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8" name="ZoneTexte 7"/>
          <p:cNvSpPr txBox="1"/>
          <p:nvPr/>
        </p:nvSpPr>
        <p:spPr>
          <a:xfrm>
            <a:off x="795601" y="176278"/>
            <a:ext cx="6660000" cy="307777"/>
          </a:xfrm>
          <a:prstGeom prst="rect">
            <a:avLst/>
          </a:prstGeom>
          <a:noFill/>
        </p:spPr>
        <p:txBody>
          <a:bodyPr wrap="square" rtlCol="0" anchor="ctr">
            <a:spAutoFit/>
          </a:bodyPr>
          <a:lstStyle/>
          <a:p>
            <a:r>
              <a:rPr lang="fr-FR" sz="1400" dirty="0">
                <a:solidFill>
                  <a:srgbClr val="659C95"/>
                </a:solidFill>
                <a:latin typeface="Ryman Eco" pitchFamily="2" charset="77"/>
                <a:ea typeface="Roboto" charset="0"/>
                <a:cs typeface="Ryman Eco"/>
              </a:rPr>
              <a:t>Enseignes &gt; à 1 m</a:t>
            </a:r>
            <a:r>
              <a:rPr lang="fr-FR" sz="1400" baseline="30000" dirty="0">
                <a:solidFill>
                  <a:srgbClr val="659C95"/>
                </a:solidFill>
                <a:latin typeface="Ryman Eco" pitchFamily="2" charset="77"/>
                <a:ea typeface="Roboto" charset="0"/>
                <a:cs typeface="Ryman Eco"/>
              </a:rPr>
              <a:t>2</a:t>
            </a:r>
            <a:r>
              <a:rPr lang="fr-FR" sz="1400" dirty="0">
                <a:solidFill>
                  <a:srgbClr val="659C95"/>
                </a:solidFill>
                <a:latin typeface="Ryman Eco" pitchFamily="2" charset="77"/>
                <a:ea typeface="Roboto" charset="0"/>
                <a:cs typeface="Ryman Eco"/>
              </a:rPr>
              <a:t> scellées au sol ou installées directement sur le sol </a:t>
            </a:r>
            <a:r>
              <a:rPr lang="fr-FR" sz="1200" i="1" dirty="0">
                <a:solidFill>
                  <a:srgbClr val="002060"/>
                </a:solidFill>
                <a:latin typeface="Ryman Eco" pitchFamily="2" charset="77"/>
              </a:rPr>
              <a:t>(Orientation 6)</a:t>
            </a:r>
            <a:endParaRPr lang="fr-FR" sz="1400" dirty="0">
              <a:solidFill>
                <a:srgbClr val="659C95"/>
              </a:solidFill>
              <a:latin typeface="Ryman Eco" pitchFamily="2" charset="77"/>
              <a:ea typeface="Roboto" charset="0"/>
              <a:cs typeface="Ryman Eco"/>
            </a:endParaRPr>
          </a:p>
        </p:txBody>
      </p:sp>
      <p:sp>
        <p:nvSpPr>
          <p:cNvPr id="12" name="Rectangle 11"/>
          <p:cNvSpPr/>
          <p:nvPr/>
        </p:nvSpPr>
        <p:spPr>
          <a:xfrm>
            <a:off x="264582" y="654866"/>
            <a:ext cx="3672000" cy="252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RÈGLES NATIONALES</a:t>
            </a:r>
            <a:endParaRPr lang="fr-FR" dirty="0">
              <a:latin typeface="Ryman Eco" pitchFamily="2" charset="77"/>
            </a:endParaRPr>
          </a:p>
        </p:txBody>
      </p:sp>
      <p:sp>
        <p:nvSpPr>
          <p:cNvPr id="13" name="Rectangle 12"/>
          <p:cNvSpPr/>
          <p:nvPr/>
        </p:nvSpPr>
        <p:spPr>
          <a:xfrm>
            <a:off x="4311457" y="654866"/>
            <a:ext cx="4572000" cy="25200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PROPOSITIONS DE RÈGLES LOCALES</a:t>
            </a:r>
            <a:endParaRPr lang="fr-FR" dirty="0">
              <a:latin typeface="Ryman Eco" pitchFamily="2" charset="77"/>
            </a:endParaRPr>
          </a:p>
        </p:txBody>
      </p:sp>
      <p:sp>
        <p:nvSpPr>
          <p:cNvPr id="5" name="Rectangle 4"/>
          <p:cNvSpPr/>
          <p:nvPr/>
        </p:nvSpPr>
        <p:spPr>
          <a:xfrm>
            <a:off x="264582" y="1022073"/>
            <a:ext cx="3672000" cy="1777410"/>
          </a:xfrm>
          <a:prstGeom prst="rect">
            <a:avLst/>
          </a:prstGeom>
        </p:spPr>
        <p:txBody>
          <a:bodyPr wrap="square" anchor="ctr">
            <a:spAutoFit/>
          </a:bodyPr>
          <a:lstStyle/>
          <a:p>
            <a:pPr marL="171450" indent="-171450">
              <a:spcAft>
                <a:spcPts val="600"/>
              </a:spcAft>
              <a:buFont typeface="Wingdings" charset="2"/>
              <a:buChar char="§"/>
            </a:pPr>
            <a:r>
              <a:rPr lang="fr-FR" sz="1050" dirty="0">
                <a:solidFill>
                  <a:srgbClr val="000000"/>
                </a:solidFill>
                <a:latin typeface="Ryman Eco" pitchFamily="2" charset="77"/>
                <a:ea typeface="Roboto Moyen" charset="0"/>
                <a:cs typeface="Ryman Eco"/>
              </a:rPr>
              <a:t>Une seule enseigne placée le long de chacune des voies ouvertes à la circulation publique bordant l’activité</a:t>
            </a:r>
          </a:p>
          <a:p>
            <a:pPr marL="171450" indent="-171450">
              <a:spcAft>
                <a:spcPts val="600"/>
              </a:spcAft>
              <a:buFont typeface="Wingdings" charset="2"/>
              <a:buChar char="§"/>
            </a:pPr>
            <a:r>
              <a:rPr lang="fr-FR" sz="1050" dirty="0">
                <a:solidFill>
                  <a:srgbClr val="000000"/>
                </a:solidFill>
                <a:latin typeface="Ryman Eco" pitchFamily="2" charset="77"/>
                <a:ea typeface="Roboto Moyen" charset="0"/>
                <a:cs typeface="Ryman Eco"/>
              </a:rPr>
              <a:t>Surface ≤ 6 m² </a:t>
            </a:r>
            <a:r>
              <a:rPr lang="fr-FR" sz="1050" i="1" dirty="0">
                <a:solidFill>
                  <a:srgbClr val="C00000"/>
                </a:solidFill>
                <a:latin typeface="Ryman Eco" pitchFamily="2" charset="77"/>
                <a:ea typeface="Roboto Moyen" charset="0"/>
                <a:cs typeface="Ryman Eco"/>
              </a:rPr>
              <a:t>(12 m² dans les agglomérations &gt; 10 000 habitants)</a:t>
            </a:r>
          </a:p>
          <a:p>
            <a:pPr marL="171450" indent="-171450">
              <a:buFont typeface="Wingdings" charset="2"/>
              <a:buChar char="§"/>
            </a:pPr>
            <a:r>
              <a:rPr lang="fr-FR" sz="1050" dirty="0">
                <a:solidFill>
                  <a:srgbClr val="000000"/>
                </a:solidFill>
                <a:latin typeface="Ryman Eco" pitchFamily="2" charset="77"/>
                <a:ea typeface="Roboto Moyen" charset="0"/>
                <a:cs typeface="Ryman Eco"/>
              </a:rPr>
              <a:t>Hauteur maximale :</a:t>
            </a:r>
          </a:p>
          <a:p>
            <a:r>
              <a:rPr lang="fr-FR" sz="1050" dirty="0">
                <a:solidFill>
                  <a:srgbClr val="000000"/>
                </a:solidFill>
                <a:latin typeface="Ryman Eco" pitchFamily="2" charset="77"/>
                <a:ea typeface="Roboto Moyen" charset="0"/>
                <a:cs typeface="Ryman Eco"/>
              </a:rPr>
              <a:t> 	- 6,5 m si largeur ≥ 1 m</a:t>
            </a:r>
          </a:p>
          <a:p>
            <a:pPr>
              <a:spcAft>
                <a:spcPts val="600"/>
              </a:spcAft>
            </a:pPr>
            <a:r>
              <a:rPr lang="fr-FR" sz="1050" dirty="0">
                <a:solidFill>
                  <a:srgbClr val="000000"/>
                </a:solidFill>
                <a:latin typeface="Ryman Eco" pitchFamily="2" charset="77"/>
                <a:ea typeface="Roboto Moyen" charset="0"/>
                <a:cs typeface="Ryman Eco"/>
              </a:rPr>
              <a:t> 	- 8 m    si largeur &lt; 1 m</a:t>
            </a:r>
          </a:p>
          <a:p>
            <a:pPr marL="171450" indent="-171450">
              <a:buFont typeface="Wingdings" charset="2"/>
              <a:buChar char="§"/>
            </a:pPr>
            <a:r>
              <a:rPr lang="fr-FR" sz="1050" dirty="0">
                <a:solidFill>
                  <a:srgbClr val="000000"/>
                </a:solidFill>
                <a:latin typeface="Ryman Eco" pitchFamily="2" charset="77"/>
                <a:ea typeface="Roboto Moyen" charset="0"/>
                <a:cs typeface="Ryman Eco"/>
              </a:rPr>
              <a:t>Mêmes règles de recul et de prospect que les dispositifs publicitaires scellées au sol</a:t>
            </a:r>
          </a:p>
        </p:txBody>
      </p:sp>
      <p:pic>
        <p:nvPicPr>
          <p:cNvPr id="15" name="Image 14" descr="shema2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1960" y="2855087"/>
            <a:ext cx="2515520" cy="1944000"/>
          </a:xfrm>
          <a:prstGeom prst="rect">
            <a:avLst/>
          </a:prstGeom>
        </p:spPr>
      </p:pic>
      <p:sp>
        <p:nvSpPr>
          <p:cNvPr id="18" name="Espace réservé du pied de page 2">
            <a:extLst>
              <a:ext uri="{FF2B5EF4-FFF2-40B4-BE49-F238E27FC236}">
                <a16:creationId xmlns:a16="http://schemas.microsoft.com/office/drawing/2014/main" id="{61A3D222-AEC3-7140-86B3-BBFACF2EFC34}"/>
              </a:ext>
            </a:extLst>
          </p:cNvPr>
          <p:cNvSpPr>
            <a:spLocks noGrp="1"/>
          </p:cNvSpPr>
          <p:nvPr>
            <p:ph type="ftr" sz="quarter" idx="11"/>
          </p:nvPr>
        </p:nvSpPr>
        <p:spPr>
          <a:xfrm>
            <a:off x="1720" y="4984700"/>
            <a:ext cx="1728000" cy="144000"/>
          </a:xfrm>
        </p:spPr>
        <p:txBody>
          <a:bodyPr anchor="ctr"/>
          <a:lstStyle/>
          <a:p>
            <a:r>
              <a:rPr lang="fr-FR" sz="500" dirty="0">
                <a:solidFill>
                  <a:schemeClr val="tx1">
                    <a:lumMod val="10000"/>
                  </a:schemeClr>
                </a:solidFill>
                <a:latin typeface="Ryman Eco" pitchFamily="2" charset="77"/>
                <a:cs typeface="Ryman Eco"/>
              </a:rPr>
              <a:t>Tous droits réservés GO PUB - Document confidentiel</a:t>
            </a:r>
          </a:p>
        </p:txBody>
      </p:sp>
      <p:sp>
        <p:nvSpPr>
          <p:cNvPr id="33" name="Espace réservé du numéro de diapositive 5">
            <a:extLst>
              <a:ext uri="{FF2B5EF4-FFF2-40B4-BE49-F238E27FC236}">
                <a16:creationId xmlns:a16="http://schemas.microsoft.com/office/drawing/2014/main" id="{E78DAD7A-7FA9-384C-B3BD-BB1452CC66F4}"/>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33</a:t>
            </a:fld>
            <a:endParaRPr lang="fr-FR" sz="900" dirty="0">
              <a:solidFill>
                <a:srgbClr val="000000"/>
              </a:solidFill>
            </a:endParaRPr>
          </a:p>
        </p:txBody>
      </p:sp>
      <p:sp>
        <p:nvSpPr>
          <p:cNvPr id="21" name="ZoneTexte 20">
            <a:extLst>
              <a:ext uri="{FF2B5EF4-FFF2-40B4-BE49-F238E27FC236}">
                <a16:creationId xmlns:a16="http://schemas.microsoft.com/office/drawing/2014/main" id="{36272BE6-BF07-7B42-B336-63DE053B2726}"/>
              </a:ext>
            </a:extLst>
          </p:cNvPr>
          <p:cNvSpPr txBox="1"/>
          <p:nvPr/>
        </p:nvSpPr>
        <p:spPr>
          <a:xfrm>
            <a:off x="4311457" y="1077677"/>
            <a:ext cx="4572000" cy="1508105"/>
          </a:xfrm>
          <a:prstGeom prst="rect">
            <a:avLst/>
          </a:prstGeom>
          <a:noFill/>
        </p:spPr>
        <p:txBody>
          <a:bodyPr wrap="square" rtlCol="0" anchor="ctr">
            <a:spAutoFit/>
          </a:bodyPr>
          <a:lstStyle/>
          <a:p>
            <a:pPr indent="144000">
              <a:buFont typeface="Wingdings" charset="2"/>
              <a:buChar char="§"/>
            </a:pPr>
            <a:r>
              <a:rPr lang="fr-FR" sz="1100" b="1" dirty="0">
                <a:solidFill>
                  <a:srgbClr val="C00000"/>
                </a:solidFill>
                <a:latin typeface="Ryman Eco" pitchFamily="2" charset="77"/>
                <a:ea typeface="Roboto Moyen" charset="0"/>
                <a:cs typeface="Ryman Eco"/>
              </a:rPr>
              <a:t>Hors ZA </a:t>
            </a:r>
            <a:r>
              <a:rPr lang="fr-FR" sz="1100" dirty="0">
                <a:solidFill>
                  <a:srgbClr val="000000"/>
                </a:solidFill>
                <a:latin typeface="Ryman Eco" pitchFamily="2" charset="77"/>
                <a:ea typeface="Roboto Moyen" charset="0"/>
                <a:cs typeface="Ryman Eco"/>
              </a:rPr>
              <a:t>empêcher les formats impactant pour le cadre de vie :</a:t>
            </a:r>
          </a:p>
          <a:p>
            <a:pPr indent="-313200"/>
            <a:r>
              <a:rPr lang="fr-FR" sz="1100" b="1" dirty="0">
                <a:solidFill>
                  <a:srgbClr val="C00000"/>
                </a:solidFill>
                <a:latin typeface="Ryman Eco" pitchFamily="2" charset="77"/>
                <a:ea typeface="Roboto Moyen" charset="0"/>
                <a:cs typeface="Ryman Eco"/>
              </a:rPr>
              <a:t>INTERDITES</a:t>
            </a:r>
            <a:r>
              <a:rPr lang="fr-FR" sz="1100" b="1" i="1" dirty="0">
                <a:solidFill>
                  <a:srgbClr val="000000"/>
                </a:solidFill>
                <a:latin typeface="Ryman Eco" pitchFamily="2" charset="77"/>
                <a:ea typeface="Roboto Moyen" charset="0"/>
                <a:cs typeface="Ryman Eco"/>
              </a:rPr>
              <a:t> </a:t>
            </a:r>
            <a:r>
              <a:rPr lang="fr-FR" sz="1100" b="1" i="1" dirty="0">
                <a:solidFill>
                  <a:srgbClr val="000000"/>
                </a:solidFill>
                <a:highlight>
                  <a:srgbClr val="FFFF00"/>
                </a:highlight>
                <a:latin typeface="Ryman Eco" pitchFamily="2" charset="77"/>
                <a:ea typeface="Roboto Moyen" charset="0"/>
                <a:cs typeface="Ryman Eco"/>
              </a:rPr>
              <a:t>sauf stations-services (</a:t>
            </a:r>
            <a:r>
              <a:rPr lang="fr-FR" sz="1100" b="1" i="1" dirty="0">
                <a:solidFill>
                  <a:srgbClr val="002060"/>
                </a:solidFill>
                <a:highlight>
                  <a:srgbClr val="FFFF00"/>
                </a:highlight>
                <a:latin typeface="Ryman Eco" pitchFamily="2" charset="77"/>
                <a:ea typeface="Roboto Moyen" charset="0"/>
                <a:cs typeface="Ryman Eco"/>
              </a:rPr>
              <a:t>format ≤ 6 m</a:t>
            </a:r>
            <a:r>
              <a:rPr lang="fr-FR" sz="1100" b="1" i="1" baseline="30000" dirty="0">
                <a:solidFill>
                  <a:srgbClr val="002060"/>
                </a:solidFill>
                <a:highlight>
                  <a:srgbClr val="FFFF00"/>
                </a:highlight>
                <a:latin typeface="Ryman Eco" pitchFamily="2" charset="77"/>
                <a:ea typeface="Roboto Moyen" charset="0"/>
                <a:cs typeface="Ryman Eco"/>
              </a:rPr>
              <a:t>2</a:t>
            </a:r>
            <a:r>
              <a:rPr lang="fr-FR" sz="1100" b="1" i="1" dirty="0">
                <a:solidFill>
                  <a:srgbClr val="002060"/>
                </a:solidFill>
                <a:highlight>
                  <a:srgbClr val="FFFF00"/>
                </a:highlight>
                <a:latin typeface="Ryman Eco" pitchFamily="2" charset="77"/>
                <a:ea typeface="Roboto Moyen" charset="0"/>
                <a:cs typeface="Ryman Eco"/>
              </a:rPr>
              <a:t> et 6 m de haut)</a:t>
            </a:r>
            <a:endParaRPr lang="fr-FR" sz="1100" b="1" i="1" dirty="0">
              <a:solidFill>
                <a:srgbClr val="002060"/>
              </a:solidFill>
              <a:latin typeface="Ryman Eco" pitchFamily="2" charset="77"/>
              <a:ea typeface="Roboto Moyen" charset="0"/>
              <a:cs typeface="Ryman Eco"/>
            </a:endParaRPr>
          </a:p>
          <a:p>
            <a:pPr>
              <a:spcBef>
                <a:spcPts val="300"/>
              </a:spcBef>
              <a:spcAft>
                <a:spcPts val="300"/>
              </a:spcAft>
            </a:pPr>
            <a:endParaRPr lang="fr-FR" sz="1000" dirty="0">
              <a:solidFill>
                <a:srgbClr val="000000"/>
              </a:solidFill>
              <a:latin typeface="Ryman Eco" pitchFamily="2" charset="77"/>
              <a:ea typeface="Roboto Moyen" charset="0"/>
              <a:cs typeface="Ryman Eco"/>
            </a:endParaRPr>
          </a:p>
          <a:p>
            <a:pPr indent="144000">
              <a:buFont typeface="Wingdings" charset="2"/>
              <a:buChar char="§"/>
            </a:pPr>
            <a:r>
              <a:rPr lang="fr-FR" sz="1100" b="1" dirty="0">
                <a:solidFill>
                  <a:srgbClr val="00642E"/>
                </a:solidFill>
                <a:latin typeface="Ryman Eco" pitchFamily="2" charset="77"/>
                <a:ea typeface="Roboto Moyen" charset="0"/>
                <a:cs typeface="Ryman Eco"/>
              </a:rPr>
              <a:t>En ZA</a:t>
            </a:r>
            <a:r>
              <a:rPr lang="fr-FR" sz="1100" dirty="0">
                <a:solidFill>
                  <a:srgbClr val="00642E"/>
                </a:solidFill>
                <a:latin typeface="Ryman Eco" pitchFamily="2" charset="77"/>
                <a:ea typeface="Roboto Moyen" charset="0"/>
                <a:cs typeface="Ryman Eco"/>
              </a:rPr>
              <a:t> </a:t>
            </a:r>
            <a:r>
              <a:rPr lang="fr-FR" sz="1100" dirty="0">
                <a:solidFill>
                  <a:srgbClr val="000000"/>
                </a:solidFill>
                <a:latin typeface="Ryman Eco" pitchFamily="2" charset="77"/>
                <a:ea typeface="Roboto Moyen" charset="0"/>
                <a:cs typeface="Ryman Eco"/>
              </a:rPr>
              <a:t>conserver les règles nationales en vigueur et réduire la taille :</a:t>
            </a:r>
          </a:p>
          <a:p>
            <a:pPr marL="144000" lvl="1" indent="144000">
              <a:buFont typeface="Wingdings" charset="2"/>
              <a:buChar char="§"/>
            </a:pPr>
            <a:r>
              <a:rPr lang="fr-FR" sz="1100" dirty="0">
                <a:solidFill>
                  <a:srgbClr val="000000"/>
                </a:solidFill>
                <a:latin typeface="Ryman Eco" pitchFamily="2" charset="77"/>
                <a:ea typeface="Roboto Moyen" charset="0"/>
                <a:cs typeface="Ryman Eco"/>
              </a:rPr>
              <a:t>Nombre :</a:t>
            </a:r>
            <a:r>
              <a:rPr lang="fr-FR" sz="1100" b="1" dirty="0">
                <a:solidFill>
                  <a:srgbClr val="002060"/>
                </a:solidFill>
                <a:latin typeface="Ryman Eco" pitchFamily="2" charset="77"/>
                <a:ea typeface="Roboto Moyen" charset="0"/>
                <a:cs typeface="Ryman Eco"/>
              </a:rPr>
              <a:t> 1 par voie bordant l’activité</a:t>
            </a:r>
          </a:p>
          <a:p>
            <a:pPr marL="144000" lvl="1" indent="144000">
              <a:buFont typeface="Wingdings" charset="2"/>
              <a:buChar char="§"/>
            </a:pPr>
            <a:r>
              <a:rPr lang="fr-FR" sz="1100" b="1" dirty="0">
                <a:solidFill>
                  <a:srgbClr val="002060"/>
                </a:solidFill>
                <a:latin typeface="Ryman Eco" pitchFamily="2" charset="77"/>
                <a:ea typeface="Roboto Moyen" charset="0"/>
                <a:cs typeface="Ryman Eco"/>
              </a:rPr>
              <a:t>Surface ≤ 6 m</a:t>
            </a:r>
            <a:r>
              <a:rPr lang="fr-FR" sz="1100" b="1" baseline="30000" dirty="0">
                <a:solidFill>
                  <a:srgbClr val="002060"/>
                </a:solidFill>
                <a:latin typeface="Ryman Eco" pitchFamily="2" charset="77"/>
                <a:ea typeface="Roboto Moyen" charset="0"/>
                <a:cs typeface="Ryman Eco"/>
              </a:rPr>
              <a:t>2</a:t>
            </a:r>
          </a:p>
          <a:p>
            <a:pPr marL="144000" lvl="1" indent="144000">
              <a:buFont typeface="Wingdings" charset="2"/>
              <a:buChar char="§"/>
            </a:pPr>
            <a:r>
              <a:rPr lang="fr-FR" sz="1100" b="1" dirty="0">
                <a:solidFill>
                  <a:srgbClr val="002060"/>
                </a:solidFill>
                <a:latin typeface="Ryman Eco" pitchFamily="2" charset="77"/>
                <a:ea typeface="Roboto Moyen" charset="0"/>
                <a:cs typeface="Ryman Eco"/>
              </a:rPr>
              <a:t>Hauteur ≤ 6 m</a:t>
            </a:r>
            <a:endParaRPr lang="fr-FR" sz="1100" i="1" dirty="0">
              <a:solidFill>
                <a:srgbClr val="C00000"/>
              </a:solidFill>
              <a:latin typeface="Ryman Eco" pitchFamily="2" charset="77"/>
              <a:ea typeface="Roboto Moyen" charset="0"/>
              <a:cs typeface="Ryman Eco"/>
            </a:endParaRPr>
          </a:p>
        </p:txBody>
      </p:sp>
      <p:grpSp>
        <p:nvGrpSpPr>
          <p:cNvPr id="2" name="Groupe 1">
            <a:extLst>
              <a:ext uri="{FF2B5EF4-FFF2-40B4-BE49-F238E27FC236}">
                <a16:creationId xmlns:a16="http://schemas.microsoft.com/office/drawing/2014/main" id="{720CEC20-9EB9-CA4A-BC47-B810C98B996D}"/>
              </a:ext>
            </a:extLst>
          </p:cNvPr>
          <p:cNvGrpSpPr/>
          <p:nvPr/>
        </p:nvGrpSpPr>
        <p:grpSpPr>
          <a:xfrm>
            <a:off x="3869965" y="2756593"/>
            <a:ext cx="5009453" cy="1872000"/>
            <a:chOff x="3983639" y="2756593"/>
            <a:chExt cx="5009453" cy="1872000"/>
          </a:xfrm>
        </p:grpSpPr>
        <p:pic>
          <p:nvPicPr>
            <p:cNvPr id="30" name="Image 29">
              <a:extLst>
                <a:ext uri="{FF2B5EF4-FFF2-40B4-BE49-F238E27FC236}">
                  <a16:creationId xmlns:a16="http://schemas.microsoft.com/office/drawing/2014/main" id="{73370DDB-5150-1643-951B-E9C37B9A23D6}"/>
                </a:ext>
              </a:extLst>
            </p:cNvPr>
            <p:cNvPicPr>
              <a:picLocks noChangeAspect="1"/>
            </p:cNvPicPr>
            <p:nvPr/>
          </p:nvPicPr>
          <p:blipFill rotWithShape="1">
            <a:blip r:embed="rId3"/>
            <a:srcRect l="31684" t="32169" r="37564" b="20564"/>
            <a:stretch/>
          </p:blipFill>
          <p:spPr>
            <a:xfrm>
              <a:off x="3983639" y="2756593"/>
              <a:ext cx="1623921" cy="1872000"/>
            </a:xfrm>
            <a:prstGeom prst="rect">
              <a:avLst/>
            </a:prstGeom>
          </p:spPr>
        </p:pic>
        <p:pic>
          <p:nvPicPr>
            <p:cNvPr id="27" name="Image 26">
              <a:extLst>
                <a:ext uri="{FF2B5EF4-FFF2-40B4-BE49-F238E27FC236}">
                  <a16:creationId xmlns:a16="http://schemas.microsoft.com/office/drawing/2014/main" id="{1CEC04C2-81BE-604B-B067-0031F811D459}"/>
                </a:ext>
              </a:extLst>
            </p:cNvPr>
            <p:cNvPicPr>
              <a:picLocks noChangeAspect="1"/>
            </p:cNvPicPr>
            <p:nvPr/>
          </p:nvPicPr>
          <p:blipFill rotWithShape="1">
            <a:blip r:embed="rId4"/>
            <a:srcRect l="30093" t="29206" r="35823" b="15908"/>
            <a:stretch/>
          </p:blipFill>
          <p:spPr>
            <a:xfrm>
              <a:off x="5714443" y="2756593"/>
              <a:ext cx="1549978" cy="1872000"/>
            </a:xfrm>
            <a:prstGeom prst="rect">
              <a:avLst/>
            </a:prstGeom>
          </p:spPr>
        </p:pic>
        <p:pic>
          <p:nvPicPr>
            <p:cNvPr id="24" name="Image 23">
              <a:extLst>
                <a:ext uri="{FF2B5EF4-FFF2-40B4-BE49-F238E27FC236}">
                  <a16:creationId xmlns:a16="http://schemas.microsoft.com/office/drawing/2014/main" id="{2CAED902-91BA-1F41-BA9B-39E028019923}"/>
                </a:ext>
              </a:extLst>
            </p:cNvPr>
            <p:cNvPicPr>
              <a:picLocks noChangeAspect="1"/>
            </p:cNvPicPr>
            <p:nvPr/>
          </p:nvPicPr>
          <p:blipFill rotWithShape="1">
            <a:blip r:embed="rId5"/>
            <a:srcRect l="43861" t="26808" r="19743" b="17179"/>
            <a:stretch/>
          </p:blipFill>
          <p:spPr>
            <a:xfrm>
              <a:off x="7371304" y="2756593"/>
              <a:ext cx="1621788" cy="1872000"/>
            </a:xfrm>
            <a:prstGeom prst="rect">
              <a:avLst/>
            </a:prstGeom>
          </p:spPr>
        </p:pic>
      </p:grpSp>
    </p:spTree>
    <p:extLst>
      <p:ext uri="{BB962C8B-B14F-4D97-AF65-F5344CB8AC3E}">
        <p14:creationId xmlns:p14="http://schemas.microsoft.com/office/powerpoint/2010/main" val="2982213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CCDAD7"/>
              </a:solidFill>
              <a:latin typeface="Ryman Eco" pitchFamily="2" charset="77"/>
            </a:endParaRPr>
          </a:p>
        </p:txBody>
      </p:sp>
      <p:sp>
        <p:nvSpPr>
          <p:cNvPr id="19" name="ZoneTexte 18"/>
          <p:cNvSpPr txBox="1"/>
          <p:nvPr/>
        </p:nvSpPr>
        <p:spPr>
          <a:xfrm>
            <a:off x="345432" y="164427"/>
            <a:ext cx="660967" cy="338554"/>
          </a:xfrm>
          <a:prstGeom prst="rect">
            <a:avLst/>
          </a:prstGeom>
          <a:solidFill>
            <a:schemeClr val="bg1"/>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8" name="ZoneTexte 7"/>
          <p:cNvSpPr txBox="1"/>
          <p:nvPr/>
        </p:nvSpPr>
        <p:spPr>
          <a:xfrm>
            <a:off x="854980" y="180381"/>
            <a:ext cx="6660000" cy="307777"/>
          </a:xfrm>
          <a:prstGeom prst="rect">
            <a:avLst/>
          </a:prstGeom>
          <a:noFill/>
        </p:spPr>
        <p:txBody>
          <a:bodyPr wrap="square" rtlCol="0" anchor="ctr">
            <a:spAutoFit/>
          </a:bodyPr>
          <a:lstStyle/>
          <a:p>
            <a:r>
              <a:rPr lang="fr-FR" sz="1400" dirty="0">
                <a:solidFill>
                  <a:srgbClr val="659C95"/>
                </a:solidFill>
                <a:latin typeface="Ryman Eco" pitchFamily="2" charset="77"/>
                <a:ea typeface="Roboto" charset="0"/>
                <a:cs typeface="Ryman Eco"/>
              </a:rPr>
              <a:t>Enseignes ≤ à 1 m</a:t>
            </a:r>
            <a:r>
              <a:rPr lang="fr-FR" sz="1400" baseline="30000" dirty="0">
                <a:solidFill>
                  <a:srgbClr val="659C95"/>
                </a:solidFill>
                <a:latin typeface="Ryman Eco" pitchFamily="2" charset="77"/>
                <a:ea typeface="Roboto" charset="0"/>
                <a:cs typeface="Ryman Eco"/>
              </a:rPr>
              <a:t>2</a:t>
            </a:r>
            <a:r>
              <a:rPr lang="fr-FR" sz="1400" dirty="0">
                <a:solidFill>
                  <a:srgbClr val="659C95"/>
                </a:solidFill>
                <a:latin typeface="Ryman Eco" pitchFamily="2" charset="77"/>
                <a:ea typeface="Roboto" charset="0"/>
                <a:cs typeface="Ryman Eco"/>
              </a:rPr>
              <a:t> scellées au sol ou installées directement sur le sol </a:t>
            </a:r>
            <a:r>
              <a:rPr lang="fr-FR" sz="1200" i="1" dirty="0">
                <a:solidFill>
                  <a:srgbClr val="002060"/>
                </a:solidFill>
                <a:latin typeface="Ryman Eco" pitchFamily="2" charset="77"/>
              </a:rPr>
              <a:t>(Orientation 6)</a:t>
            </a:r>
            <a:endParaRPr lang="fr-FR" sz="1200" dirty="0">
              <a:solidFill>
                <a:srgbClr val="659C95"/>
              </a:solidFill>
              <a:latin typeface="Ryman Eco" pitchFamily="2" charset="77"/>
              <a:ea typeface="Roboto" charset="0"/>
              <a:cs typeface="Ryman Eco"/>
            </a:endParaRPr>
          </a:p>
        </p:txBody>
      </p:sp>
      <p:sp>
        <p:nvSpPr>
          <p:cNvPr id="12" name="Rectangle 11"/>
          <p:cNvSpPr/>
          <p:nvPr/>
        </p:nvSpPr>
        <p:spPr>
          <a:xfrm>
            <a:off x="359146" y="992757"/>
            <a:ext cx="4056492" cy="252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RÈGLES NATIONALES</a:t>
            </a:r>
            <a:endParaRPr lang="fr-FR" dirty="0">
              <a:latin typeface="Ryman Eco" pitchFamily="2" charset="77"/>
            </a:endParaRPr>
          </a:p>
        </p:txBody>
      </p:sp>
      <p:sp>
        <p:nvSpPr>
          <p:cNvPr id="5" name="Rectangle 4"/>
          <p:cNvSpPr/>
          <p:nvPr/>
        </p:nvSpPr>
        <p:spPr>
          <a:xfrm>
            <a:off x="263392" y="1482904"/>
            <a:ext cx="4248000" cy="276999"/>
          </a:xfrm>
          <a:prstGeom prst="rect">
            <a:avLst/>
          </a:prstGeom>
        </p:spPr>
        <p:txBody>
          <a:bodyPr wrap="square" anchor="ctr">
            <a:spAutoFit/>
          </a:bodyPr>
          <a:lstStyle/>
          <a:p>
            <a:pPr marL="171450" indent="-171450">
              <a:buFont typeface="Wingdings" charset="2"/>
              <a:buChar char="§"/>
            </a:pPr>
            <a:r>
              <a:rPr lang="fr-FR" sz="1200" dirty="0">
                <a:solidFill>
                  <a:srgbClr val="000000"/>
                </a:solidFill>
                <a:latin typeface="Ryman Eco" pitchFamily="2" charset="77"/>
                <a:ea typeface="Roboto Moyen" charset="0"/>
                <a:cs typeface="Ryman Eco"/>
              </a:rPr>
              <a:t>Aucune règle nationale spécifique sur ce type d’enseignes</a:t>
            </a:r>
          </a:p>
        </p:txBody>
      </p:sp>
      <p:sp>
        <p:nvSpPr>
          <p:cNvPr id="25" name="ZoneTexte 24">
            <a:extLst>
              <a:ext uri="{FF2B5EF4-FFF2-40B4-BE49-F238E27FC236}">
                <a16:creationId xmlns:a16="http://schemas.microsoft.com/office/drawing/2014/main" id="{3E0139F6-2BB4-9A48-9A19-E416192D3BA1}"/>
              </a:ext>
            </a:extLst>
          </p:cNvPr>
          <p:cNvSpPr txBox="1"/>
          <p:nvPr/>
        </p:nvSpPr>
        <p:spPr>
          <a:xfrm>
            <a:off x="4824854" y="1759903"/>
            <a:ext cx="3960001" cy="1754326"/>
          </a:xfrm>
          <a:prstGeom prst="rect">
            <a:avLst/>
          </a:prstGeom>
          <a:noFill/>
        </p:spPr>
        <p:txBody>
          <a:bodyPr wrap="square" rtlCol="0" anchor="ctr">
            <a:spAutoFit/>
          </a:bodyPr>
          <a:lstStyle/>
          <a:p>
            <a:pPr indent="144000" algn="just">
              <a:buFont typeface="Wingdings" charset="2"/>
              <a:buChar char="§"/>
            </a:pPr>
            <a:r>
              <a:rPr lang="fr-FR" sz="1200" dirty="0">
                <a:solidFill>
                  <a:srgbClr val="000000"/>
                </a:solidFill>
                <a:latin typeface="Ryman Eco" pitchFamily="2" charset="77"/>
                <a:ea typeface="Roboto Moyen" charset="0"/>
                <a:cs typeface="Ryman Eco"/>
              </a:rPr>
              <a:t>Éviter la profusion de drapeaux, oriflammes, chevalets, … dans l’espace public </a:t>
            </a:r>
            <a:r>
              <a:rPr lang="fr-FR" sz="1200" i="1" dirty="0">
                <a:solidFill>
                  <a:srgbClr val="C00000"/>
                </a:solidFill>
                <a:latin typeface="Ryman Eco" pitchFamily="2" charset="77"/>
                <a:ea typeface="Roboto Moyen" charset="0"/>
                <a:cs typeface="Ryman Eco"/>
              </a:rPr>
              <a:t>(attention en l’absence d’autorisation d’occupation du domaine public, ils sont classés comme pré-enseignes)</a:t>
            </a:r>
            <a:r>
              <a:rPr lang="fr-FR" sz="1200" dirty="0">
                <a:solidFill>
                  <a:srgbClr val="C00000"/>
                </a:solidFill>
                <a:latin typeface="Ryman Eco" pitchFamily="2" charset="77"/>
                <a:ea typeface="Roboto Moyen" charset="0"/>
                <a:cs typeface="Ryman Eco"/>
              </a:rPr>
              <a:t> :</a:t>
            </a:r>
          </a:p>
          <a:p>
            <a:pPr marL="313200" lvl="1" indent="-171450" algn="just">
              <a:buFont typeface="Wingdings" pitchFamily="2" charset="2"/>
              <a:buChar char="ü"/>
            </a:pPr>
            <a:r>
              <a:rPr lang="fr-FR" sz="1200" b="1" dirty="0">
                <a:solidFill>
                  <a:srgbClr val="002060"/>
                </a:solidFill>
                <a:latin typeface="Ryman Eco" pitchFamily="2" charset="77"/>
                <a:ea typeface="Roboto Moyen" charset="0"/>
                <a:cs typeface="Ryman Eco"/>
              </a:rPr>
              <a:t>1 dispositif par établissement</a:t>
            </a:r>
            <a:endParaRPr lang="fr-FR" sz="1200" b="1" dirty="0">
              <a:solidFill>
                <a:srgbClr val="C00000"/>
              </a:solidFill>
              <a:latin typeface="Ryman Eco" pitchFamily="2" charset="77"/>
              <a:ea typeface="Roboto Moyen" charset="0"/>
              <a:cs typeface="Ryman Eco"/>
            </a:endParaRPr>
          </a:p>
          <a:p>
            <a:pPr algn="just"/>
            <a:endParaRPr lang="fr-FR" sz="1200" dirty="0">
              <a:solidFill>
                <a:srgbClr val="000000"/>
              </a:solidFill>
              <a:latin typeface="Ryman Eco" pitchFamily="2" charset="77"/>
              <a:ea typeface="Roboto Moyen" charset="0"/>
              <a:cs typeface="Ryman Eco"/>
            </a:endParaRPr>
          </a:p>
          <a:p>
            <a:pPr indent="144000" algn="just">
              <a:buFont typeface="Wingdings" charset="2"/>
              <a:buChar char="§"/>
            </a:pPr>
            <a:r>
              <a:rPr lang="fr-FR" sz="1200" dirty="0">
                <a:solidFill>
                  <a:srgbClr val="000000"/>
                </a:solidFill>
                <a:latin typeface="Ryman Eco" pitchFamily="2" charset="77"/>
                <a:ea typeface="Roboto Moyen" charset="0"/>
                <a:cs typeface="Ryman Eco"/>
              </a:rPr>
              <a:t>Limiter l’impact paysager de dispositifs trop hauts :</a:t>
            </a:r>
          </a:p>
          <a:p>
            <a:pPr marL="313200" indent="-171450" algn="just">
              <a:buFont typeface="Wingdings" pitchFamily="2" charset="2"/>
              <a:buChar char="ü"/>
            </a:pPr>
            <a:r>
              <a:rPr lang="fr-FR" sz="1200" b="1" dirty="0">
                <a:solidFill>
                  <a:srgbClr val="002060"/>
                </a:solidFill>
                <a:latin typeface="Ryman Eco" pitchFamily="2" charset="77"/>
                <a:ea typeface="Roboto Moyen" charset="0"/>
                <a:cs typeface="Ryman Eco"/>
              </a:rPr>
              <a:t>hauteur ≤ 1,5 m</a:t>
            </a:r>
            <a:r>
              <a:rPr lang="fr-FR" sz="1200" b="1" dirty="0">
                <a:solidFill>
                  <a:srgbClr val="C00000"/>
                </a:solidFill>
                <a:latin typeface="Ryman Eco" pitchFamily="2" charset="77"/>
                <a:ea typeface="Roboto Moyen" charset="0"/>
                <a:cs typeface="Ryman Eco"/>
              </a:rPr>
              <a:t> hors ZA</a:t>
            </a:r>
          </a:p>
          <a:p>
            <a:pPr marL="313200" indent="-171450" algn="just">
              <a:buFont typeface="Wingdings" pitchFamily="2" charset="2"/>
              <a:buChar char="ü"/>
            </a:pPr>
            <a:r>
              <a:rPr lang="fr-FR" sz="1200" b="1" dirty="0">
                <a:solidFill>
                  <a:srgbClr val="002060"/>
                </a:solidFill>
                <a:latin typeface="Ryman Eco" pitchFamily="2" charset="77"/>
                <a:ea typeface="Roboto Moyen" charset="0"/>
                <a:cs typeface="Ryman Eco"/>
              </a:rPr>
              <a:t>hauteur ≤ 6 m</a:t>
            </a:r>
            <a:r>
              <a:rPr lang="fr-FR" sz="1200" b="1" dirty="0">
                <a:solidFill>
                  <a:srgbClr val="C00000"/>
                </a:solidFill>
                <a:latin typeface="Ryman Eco" pitchFamily="2" charset="77"/>
                <a:ea typeface="Roboto Moyen" charset="0"/>
                <a:cs typeface="Ryman Eco"/>
              </a:rPr>
              <a:t> en ZA</a:t>
            </a:r>
            <a:endParaRPr lang="fr-FR" sz="1200" b="1" dirty="0">
              <a:solidFill>
                <a:srgbClr val="002060"/>
              </a:solidFill>
              <a:latin typeface="Ryman Eco" pitchFamily="2" charset="77"/>
              <a:ea typeface="Roboto Moyen" charset="0"/>
              <a:cs typeface="Ryman Eco"/>
            </a:endParaRPr>
          </a:p>
        </p:txBody>
      </p:sp>
      <p:sp>
        <p:nvSpPr>
          <p:cNvPr id="24" name="Espace réservé du pied de page 2">
            <a:extLst>
              <a:ext uri="{FF2B5EF4-FFF2-40B4-BE49-F238E27FC236}">
                <a16:creationId xmlns:a16="http://schemas.microsoft.com/office/drawing/2014/main" id="{0A26DBCA-70B6-2B4A-B649-083793089B04}"/>
              </a:ext>
            </a:extLst>
          </p:cNvPr>
          <p:cNvSpPr>
            <a:spLocks noGrp="1"/>
          </p:cNvSpPr>
          <p:nvPr>
            <p:ph type="ftr" sz="quarter" idx="11"/>
          </p:nvPr>
        </p:nvSpPr>
        <p:spPr>
          <a:xfrm>
            <a:off x="1720" y="4984700"/>
            <a:ext cx="1728000" cy="144000"/>
          </a:xfrm>
        </p:spPr>
        <p:txBody>
          <a:bodyPr anchor="ctr"/>
          <a:lstStyle/>
          <a:p>
            <a:r>
              <a:rPr lang="fr-FR" sz="500" dirty="0">
                <a:solidFill>
                  <a:schemeClr val="tx1">
                    <a:lumMod val="10000"/>
                  </a:schemeClr>
                </a:solidFill>
                <a:latin typeface="Ryman Eco" pitchFamily="2" charset="77"/>
                <a:cs typeface="Ryman Eco"/>
              </a:rPr>
              <a:t>Tous droits réservés GO PUB - Document confidentiel</a:t>
            </a:r>
          </a:p>
        </p:txBody>
      </p:sp>
      <p:sp>
        <p:nvSpPr>
          <p:cNvPr id="28" name="Rectangle 27">
            <a:extLst>
              <a:ext uri="{FF2B5EF4-FFF2-40B4-BE49-F238E27FC236}">
                <a16:creationId xmlns:a16="http://schemas.microsoft.com/office/drawing/2014/main" id="{28DA59D5-ED03-ED49-817F-BE88FEEBDDB2}"/>
              </a:ext>
            </a:extLst>
          </p:cNvPr>
          <p:cNvSpPr/>
          <p:nvPr/>
        </p:nvSpPr>
        <p:spPr>
          <a:xfrm>
            <a:off x="4824854" y="992757"/>
            <a:ext cx="3960000" cy="25200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PROPOSITIONS DE RÈGLES LOCALES</a:t>
            </a:r>
            <a:endParaRPr lang="fr-FR" dirty="0">
              <a:latin typeface="Ryman Eco" pitchFamily="2" charset="77"/>
            </a:endParaRPr>
          </a:p>
        </p:txBody>
      </p:sp>
      <p:sp>
        <p:nvSpPr>
          <p:cNvPr id="21" name="Espace réservé du numéro de diapositive 5">
            <a:extLst>
              <a:ext uri="{FF2B5EF4-FFF2-40B4-BE49-F238E27FC236}">
                <a16:creationId xmlns:a16="http://schemas.microsoft.com/office/drawing/2014/main" id="{0217EAEB-586F-504C-8927-2D5F1EE240EE}"/>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34</a:t>
            </a:fld>
            <a:endParaRPr lang="fr-FR" sz="900" dirty="0">
              <a:solidFill>
                <a:srgbClr val="000000"/>
              </a:solidFill>
            </a:endParaRPr>
          </a:p>
        </p:txBody>
      </p:sp>
      <p:grpSp>
        <p:nvGrpSpPr>
          <p:cNvPr id="3" name="Groupe 2">
            <a:extLst>
              <a:ext uri="{FF2B5EF4-FFF2-40B4-BE49-F238E27FC236}">
                <a16:creationId xmlns:a16="http://schemas.microsoft.com/office/drawing/2014/main" id="{CE43A59B-08C7-CE42-8464-36ACB3A0C8DA}"/>
              </a:ext>
            </a:extLst>
          </p:cNvPr>
          <p:cNvGrpSpPr/>
          <p:nvPr/>
        </p:nvGrpSpPr>
        <p:grpSpPr>
          <a:xfrm>
            <a:off x="359146" y="1998050"/>
            <a:ext cx="4056492" cy="1872000"/>
            <a:chOff x="256469" y="2124941"/>
            <a:chExt cx="4056492" cy="1872000"/>
          </a:xfrm>
        </p:grpSpPr>
        <p:pic>
          <p:nvPicPr>
            <p:cNvPr id="23" name="Image 22">
              <a:extLst>
                <a:ext uri="{FF2B5EF4-FFF2-40B4-BE49-F238E27FC236}">
                  <a16:creationId xmlns:a16="http://schemas.microsoft.com/office/drawing/2014/main" id="{5A9D4349-0DAE-3643-97B8-2467CB10D242}"/>
                </a:ext>
              </a:extLst>
            </p:cNvPr>
            <p:cNvPicPr>
              <a:picLocks noChangeAspect="1"/>
            </p:cNvPicPr>
            <p:nvPr/>
          </p:nvPicPr>
          <p:blipFill rotWithShape="1">
            <a:blip r:embed="rId2"/>
            <a:srcRect l="31673"/>
            <a:stretch/>
          </p:blipFill>
          <p:spPr>
            <a:xfrm>
              <a:off x="2607536" y="2124941"/>
              <a:ext cx="1705425" cy="1872000"/>
            </a:xfrm>
            <a:prstGeom prst="rect">
              <a:avLst/>
            </a:prstGeom>
          </p:spPr>
        </p:pic>
        <p:pic>
          <p:nvPicPr>
            <p:cNvPr id="26" name="Image 25">
              <a:extLst>
                <a:ext uri="{FF2B5EF4-FFF2-40B4-BE49-F238E27FC236}">
                  <a16:creationId xmlns:a16="http://schemas.microsoft.com/office/drawing/2014/main" id="{ED5FC2AE-034B-BD44-BE3E-28C56C18DADC}"/>
                </a:ext>
              </a:extLst>
            </p:cNvPr>
            <p:cNvPicPr>
              <a:picLocks noChangeAspect="1"/>
            </p:cNvPicPr>
            <p:nvPr/>
          </p:nvPicPr>
          <p:blipFill rotWithShape="1">
            <a:blip r:embed="rId3"/>
            <a:srcRect l="30589" r="37876" b="14879"/>
            <a:stretch/>
          </p:blipFill>
          <p:spPr>
            <a:xfrm>
              <a:off x="1559407" y="2124941"/>
              <a:ext cx="924723" cy="1872000"/>
            </a:xfrm>
            <a:prstGeom prst="rect">
              <a:avLst/>
            </a:prstGeom>
          </p:spPr>
        </p:pic>
        <p:pic>
          <p:nvPicPr>
            <p:cNvPr id="33" name="Image 32">
              <a:extLst>
                <a:ext uri="{FF2B5EF4-FFF2-40B4-BE49-F238E27FC236}">
                  <a16:creationId xmlns:a16="http://schemas.microsoft.com/office/drawing/2014/main" id="{C94E8153-1B22-9A40-99B8-4FAA19F10B40}"/>
                </a:ext>
              </a:extLst>
            </p:cNvPr>
            <p:cNvPicPr>
              <a:picLocks noChangeAspect="1"/>
            </p:cNvPicPr>
            <p:nvPr/>
          </p:nvPicPr>
          <p:blipFill rotWithShape="1">
            <a:blip r:embed="rId4"/>
            <a:srcRect l="32242" r="32620" b="25644"/>
            <a:stretch/>
          </p:blipFill>
          <p:spPr>
            <a:xfrm>
              <a:off x="256469" y="2124941"/>
              <a:ext cx="1179532" cy="1872000"/>
            </a:xfrm>
            <a:prstGeom prst="rect">
              <a:avLst/>
            </a:prstGeom>
          </p:spPr>
        </p:pic>
      </p:grpSp>
    </p:spTree>
    <p:extLst>
      <p:ext uri="{BB962C8B-B14F-4D97-AF65-F5344CB8AC3E}">
        <p14:creationId xmlns:p14="http://schemas.microsoft.com/office/powerpoint/2010/main" val="3833347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CCDAD7"/>
              </a:solidFill>
              <a:latin typeface="Ryman Eco" pitchFamily="2" charset="77"/>
            </a:endParaRPr>
          </a:p>
        </p:txBody>
      </p:sp>
      <p:sp>
        <p:nvSpPr>
          <p:cNvPr id="19" name="ZoneTexte 18"/>
          <p:cNvSpPr txBox="1"/>
          <p:nvPr/>
        </p:nvSpPr>
        <p:spPr>
          <a:xfrm>
            <a:off x="345432" y="164427"/>
            <a:ext cx="660967" cy="338554"/>
          </a:xfrm>
          <a:prstGeom prst="rect">
            <a:avLst/>
          </a:prstGeom>
          <a:solidFill>
            <a:schemeClr val="bg1"/>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8" name="ZoneTexte 7"/>
          <p:cNvSpPr txBox="1"/>
          <p:nvPr/>
        </p:nvSpPr>
        <p:spPr>
          <a:xfrm>
            <a:off x="840465" y="180380"/>
            <a:ext cx="2952000" cy="307777"/>
          </a:xfrm>
          <a:prstGeom prst="rect">
            <a:avLst/>
          </a:prstGeom>
          <a:noFill/>
        </p:spPr>
        <p:txBody>
          <a:bodyPr wrap="square" rtlCol="0" anchor="ctr">
            <a:spAutoFit/>
          </a:bodyPr>
          <a:lstStyle/>
          <a:p>
            <a:r>
              <a:rPr lang="fr-FR" sz="1400" dirty="0">
                <a:solidFill>
                  <a:srgbClr val="659C95"/>
                </a:solidFill>
                <a:latin typeface="Ryman Eco" pitchFamily="2" charset="77"/>
                <a:ea typeface="Roboto" charset="0"/>
                <a:cs typeface="Ryman Eco"/>
              </a:rPr>
              <a:t>Enseignes sur clôture </a:t>
            </a:r>
            <a:r>
              <a:rPr lang="fr-FR" sz="1200" i="1" dirty="0">
                <a:solidFill>
                  <a:srgbClr val="002060"/>
                </a:solidFill>
                <a:latin typeface="Ryman Eco" pitchFamily="2" charset="77"/>
              </a:rPr>
              <a:t>(Orientation 7)</a:t>
            </a:r>
            <a:endParaRPr lang="fr-FR" sz="1400" dirty="0">
              <a:solidFill>
                <a:srgbClr val="659C95"/>
              </a:solidFill>
              <a:latin typeface="Ryman Eco" pitchFamily="2" charset="77"/>
              <a:ea typeface="Roboto" charset="0"/>
              <a:cs typeface="Ryman Eco"/>
            </a:endParaRPr>
          </a:p>
        </p:txBody>
      </p:sp>
      <p:sp>
        <p:nvSpPr>
          <p:cNvPr id="15" name="Espace réservé du pied de page 2">
            <a:extLst>
              <a:ext uri="{FF2B5EF4-FFF2-40B4-BE49-F238E27FC236}">
                <a16:creationId xmlns:a16="http://schemas.microsoft.com/office/drawing/2014/main" id="{6DAA66CD-BDD2-7947-8D74-2DE20A0F29F9}"/>
              </a:ext>
            </a:extLst>
          </p:cNvPr>
          <p:cNvSpPr>
            <a:spLocks noGrp="1"/>
          </p:cNvSpPr>
          <p:nvPr>
            <p:ph type="ftr" sz="quarter" idx="11"/>
          </p:nvPr>
        </p:nvSpPr>
        <p:spPr>
          <a:xfrm>
            <a:off x="1720" y="4984700"/>
            <a:ext cx="1728000" cy="144000"/>
          </a:xfrm>
        </p:spPr>
        <p:txBody>
          <a:bodyPr anchor="ctr"/>
          <a:lstStyle/>
          <a:p>
            <a:r>
              <a:rPr lang="fr-FR" sz="500" dirty="0">
                <a:solidFill>
                  <a:schemeClr val="tx1">
                    <a:lumMod val="10000"/>
                  </a:schemeClr>
                </a:solidFill>
                <a:latin typeface="Ryman Eco" pitchFamily="2" charset="77"/>
                <a:cs typeface="Ryman Eco"/>
              </a:rPr>
              <a:t>Tous droits réservés GO PUB - Document confidentiel</a:t>
            </a:r>
          </a:p>
        </p:txBody>
      </p:sp>
      <p:sp>
        <p:nvSpPr>
          <p:cNvPr id="28" name="Rectangle 27">
            <a:extLst>
              <a:ext uri="{FF2B5EF4-FFF2-40B4-BE49-F238E27FC236}">
                <a16:creationId xmlns:a16="http://schemas.microsoft.com/office/drawing/2014/main" id="{3FC752DE-443D-D549-B352-D4D73A5AD60E}"/>
              </a:ext>
            </a:extLst>
          </p:cNvPr>
          <p:cNvSpPr/>
          <p:nvPr/>
        </p:nvSpPr>
        <p:spPr>
          <a:xfrm>
            <a:off x="232500" y="919684"/>
            <a:ext cx="3312000" cy="252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RÈGLES NATIONALES</a:t>
            </a:r>
            <a:endParaRPr lang="fr-FR" dirty="0">
              <a:latin typeface="Ryman Eco" pitchFamily="2" charset="77"/>
            </a:endParaRPr>
          </a:p>
        </p:txBody>
      </p:sp>
      <p:sp>
        <p:nvSpPr>
          <p:cNvPr id="29" name="Rectangle 28">
            <a:extLst>
              <a:ext uri="{FF2B5EF4-FFF2-40B4-BE49-F238E27FC236}">
                <a16:creationId xmlns:a16="http://schemas.microsoft.com/office/drawing/2014/main" id="{F069774F-906F-7F42-9DD2-E3A6B07AE600}"/>
              </a:ext>
            </a:extLst>
          </p:cNvPr>
          <p:cNvSpPr/>
          <p:nvPr/>
        </p:nvSpPr>
        <p:spPr>
          <a:xfrm>
            <a:off x="3979500" y="921882"/>
            <a:ext cx="4932000" cy="25200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PROPOSITIONS DE RÈGLES LOCALES</a:t>
            </a:r>
            <a:endParaRPr lang="fr-FR" dirty="0">
              <a:latin typeface="Ryman Eco" pitchFamily="2" charset="77"/>
            </a:endParaRPr>
          </a:p>
        </p:txBody>
      </p:sp>
      <p:sp>
        <p:nvSpPr>
          <p:cNvPr id="30" name="Rectangle 29">
            <a:extLst>
              <a:ext uri="{FF2B5EF4-FFF2-40B4-BE49-F238E27FC236}">
                <a16:creationId xmlns:a16="http://schemas.microsoft.com/office/drawing/2014/main" id="{795BC224-C53A-7844-8D42-AAAD77B072D3}"/>
              </a:ext>
            </a:extLst>
          </p:cNvPr>
          <p:cNvSpPr/>
          <p:nvPr/>
        </p:nvSpPr>
        <p:spPr>
          <a:xfrm>
            <a:off x="232500" y="1399939"/>
            <a:ext cx="3312000" cy="430887"/>
          </a:xfrm>
          <a:prstGeom prst="rect">
            <a:avLst/>
          </a:prstGeom>
        </p:spPr>
        <p:txBody>
          <a:bodyPr wrap="square" anchor="ctr">
            <a:spAutoFit/>
          </a:bodyPr>
          <a:lstStyle/>
          <a:p>
            <a:pPr marL="171450" indent="-171450">
              <a:buFont typeface="Wingdings" charset="2"/>
              <a:buChar char="§"/>
            </a:pPr>
            <a:r>
              <a:rPr lang="fr-FR" sz="1100" dirty="0">
                <a:solidFill>
                  <a:srgbClr val="000000"/>
                </a:solidFill>
                <a:latin typeface="Ryman Eco" pitchFamily="2" charset="77"/>
                <a:ea typeface="Roboto Moyen" charset="0"/>
                <a:cs typeface="Ryman Eco"/>
              </a:rPr>
              <a:t>Aucune règle nationale spécifique sur ce type d’enseignes</a:t>
            </a:r>
          </a:p>
        </p:txBody>
      </p:sp>
      <p:sp>
        <p:nvSpPr>
          <p:cNvPr id="40" name="Espace réservé du numéro de diapositive 5">
            <a:extLst>
              <a:ext uri="{FF2B5EF4-FFF2-40B4-BE49-F238E27FC236}">
                <a16:creationId xmlns:a16="http://schemas.microsoft.com/office/drawing/2014/main" id="{5354CC19-13DD-B946-8B45-2614FC64F6DF}"/>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35</a:t>
            </a:fld>
            <a:endParaRPr lang="fr-FR" sz="900" dirty="0">
              <a:solidFill>
                <a:srgbClr val="000000"/>
              </a:solidFill>
            </a:endParaRPr>
          </a:p>
        </p:txBody>
      </p:sp>
      <p:grpSp>
        <p:nvGrpSpPr>
          <p:cNvPr id="17" name="Groupe 16">
            <a:extLst>
              <a:ext uri="{FF2B5EF4-FFF2-40B4-BE49-F238E27FC236}">
                <a16:creationId xmlns:a16="http://schemas.microsoft.com/office/drawing/2014/main" id="{AA81CC9F-5F2B-2448-814D-706009DB9502}"/>
              </a:ext>
            </a:extLst>
          </p:cNvPr>
          <p:cNvGrpSpPr/>
          <p:nvPr/>
        </p:nvGrpSpPr>
        <p:grpSpPr>
          <a:xfrm>
            <a:off x="590871" y="2763822"/>
            <a:ext cx="7962259" cy="1804396"/>
            <a:chOff x="1980859" y="3461792"/>
            <a:chExt cx="7962259" cy="1804396"/>
          </a:xfrm>
        </p:grpSpPr>
        <p:pic>
          <p:nvPicPr>
            <p:cNvPr id="36" name="Image 35">
              <a:extLst>
                <a:ext uri="{FF2B5EF4-FFF2-40B4-BE49-F238E27FC236}">
                  <a16:creationId xmlns:a16="http://schemas.microsoft.com/office/drawing/2014/main" id="{77941BDC-34AD-B040-950A-A1030C403554}"/>
                </a:ext>
              </a:extLst>
            </p:cNvPr>
            <p:cNvPicPr>
              <a:picLocks noChangeAspect="1"/>
            </p:cNvPicPr>
            <p:nvPr/>
          </p:nvPicPr>
          <p:blipFill rotWithShape="1">
            <a:blip r:embed="rId2"/>
            <a:srcRect l="26508" t="12698" r="22049" b="23259"/>
            <a:stretch/>
          </p:blipFill>
          <p:spPr>
            <a:xfrm>
              <a:off x="6035845" y="3466188"/>
              <a:ext cx="1927848" cy="1800000"/>
            </a:xfrm>
            <a:prstGeom prst="rect">
              <a:avLst/>
            </a:prstGeom>
          </p:spPr>
        </p:pic>
        <p:pic>
          <p:nvPicPr>
            <p:cNvPr id="37" name="Image 36">
              <a:extLst>
                <a:ext uri="{FF2B5EF4-FFF2-40B4-BE49-F238E27FC236}">
                  <a16:creationId xmlns:a16="http://schemas.microsoft.com/office/drawing/2014/main" id="{838F7519-09DA-7F41-A067-400231EAC110}"/>
                </a:ext>
              </a:extLst>
            </p:cNvPr>
            <p:cNvPicPr>
              <a:picLocks noChangeAspect="1"/>
            </p:cNvPicPr>
            <p:nvPr/>
          </p:nvPicPr>
          <p:blipFill rotWithShape="1">
            <a:blip r:embed="rId3"/>
            <a:srcRect l="9365" t="12134" r="31587" b="10405"/>
            <a:stretch/>
          </p:blipFill>
          <p:spPr>
            <a:xfrm>
              <a:off x="8113609" y="3466188"/>
              <a:ext cx="1829509" cy="1800000"/>
            </a:xfrm>
            <a:prstGeom prst="rect">
              <a:avLst/>
            </a:prstGeom>
          </p:spPr>
        </p:pic>
        <p:pic>
          <p:nvPicPr>
            <p:cNvPr id="38" name="Image 37">
              <a:extLst>
                <a:ext uri="{FF2B5EF4-FFF2-40B4-BE49-F238E27FC236}">
                  <a16:creationId xmlns:a16="http://schemas.microsoft.com/office/drawing/2014/main" id="{7AA057DF-0862-C546-94F2-0972D2E92D73}"/>
                </a:ext>
              </a:extLst>
            </p:cNvPr>
            <p:cNvPicPr>
              <a:picLocks noChangeAspect="1"/>
            </p:cNvPicPr>
            <p:nvPr/>
          </p:nvPicPr>
          <p:blipFill rotWithShape="1">
            <a:blip r:embed="rId4"/>
            <a:srcRect l="16521" r="7285" b="10719"/>
            <a:stretch/>
          </p:blipFill>
          <p:spPr>
            <a:xfrm>
              <a:off x="3837728" y="3466188"/>
              <a:ext cx="2048201" cy="1800000"/>
            </a:xfrm>
            <a:prstGeom prst="rect">
              <a:avLst/>
            </a:prstGeom>
          </p:spPr>
        </p:pic>
        <p:pic>
          <p:nvPicPr>
            <p:cNvPr id="39" name="Image 38">
              <a:extLst>
                <a:ext uri="{FF2B5EF4-FFF2-40B4-BE49-F238E27FC236}">
                  <a16:creationId xmlns:a16="http://schemas.microsoft.com/office/drawing/2014/main" id="{2F117B82-3CC1-7746-86A1-0410834BCD01}"/>
                </a:ext>
              </a:extLst>
            </p:cNvPr>
            <p:cNvPicPr>
              <a:picLocks noChangeAspect="1"/>
            </p:cNvPicPr>
            <p:nvPr/>
          </p:nvPicPr>
          <p:blipFill rotWithShape="1">
            <a:blip r:embed="rId5"/>
            <a:srcRect l="19673" r="9206"/>
            <a:stretch/>
          </p:blipFill>
          <p:spPr>
            <a:xfrm>
              <a:off x="1980859" y="3466188"/>
              <a:ext cx="1706953" cy="1800000"/>
            </a:xfrm>
            <a:prstGeom prst="rect">
              <a:avLst/>
            </a:prstGeom>
          </p:spPr>
        </p:pic>
        <p:cxnSp>
          <p:nvCxnSpPr>
            <p:cNvPr id="24" name="Connecteur droit 23">
              <a:extLst>
                <a:ext uri="{FF2B5EF4-FFF2-40B4-BE49-F238E27FC236}">
                  <a16:creationId xmlns:a16="http://schemas.microsoft.com/office/drawing/2014/main" id="{B1212C48-6270-8046-AC37-4C1AA4FB04C0}"/>
                </a:ext>
              </a:extLst>
            </p:cNvPr>
            <p:cNvCxnSpPr>
              <a:cxnSpLocks/>
            </p:cNvCxnSpPr>
            <p:nvPr/>
          </p:nvCxnSpPr>
          <p:spPr>
            <a:xfrm>
              <a:off x="1980859" y="3463990"/>
              <a:ext cx="7931005" cy="180219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5" name="Connecteur droit 24">
              <a:extLst>
                <a:ext uri="{FF2B5EF4-FFF2-40B4-BE49-F238E27FC236}">
                  <a16:creationId xmlns:a16="http://schemas.microsoft.com/office/drawing/2014/main" id="{B6CBACD3-C0FE-3645-BAD8-0327090A2337}"/>
                </a:ext>
              </a:extLst>
            </p:cNvPr>
            <p:cNvCxnSpPr>
              <a:cxnSpLocks/>
            </p:cNvCxnSpPr>
            <p:nvPr/>
          </p:nvCxnSpPr>
          <p:spPr>
            <a:xfrm flipH="1">
              <a:off x="1980859" y="3461792"/>
              <a:ext cx="7931006" cy="177347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18" name="ZoneTexte 17">
            <a:extLst>
              <a:ext uri="{FF2B5EF4-FFF2-40B4-BE49-F238E27FC236}">
                <a16:creationId xmlns:a16="http://schemas.microsoft.com/office/drawing/2014/main" id="{0E1A709C-0316-D046-BAFA-B4B2284B38F6}"/>
              </a:ext>
            </a:extLst>
          </p:cNvPr>
          <p:cNvSpPr txBox="1"/>
          <p:nvPr/>
        </p:nvSpPr>
        <p:spPr>
          <a:xfrm>
            <a:off x="3979500" y="1676937"/>
            <a:ext cx="4932000" cy="307777"/>
          </a:xfrm>
          <a:prstGeom prst="rect">
            <a:avLst/>
          </a:prstGeom>
          <a:noFill/>
        </p:spPr>
        <p:txBody>
          <a:bodyPr wrap="square" rtlCol="0" anchor="ctr">
            <a:spAutoFit/>
          </a:bodyPr>
          <a:lstStyle/>
          <a:p>
            <a:pPr algn="ctr">
              <a:spcAft>
                <a:spcPts val="600"/>
              </a:spcAft>
            </a:pPr>
            <a:r>
              <a:rPr lang="fr-FR" sz="1400" b="1" dirty="0">
                <a:solidFill>
                  <a:srgbClr val="C00000"/>
                </a:solidFill>
                <a:latin typeface="Ryman Eco" pitchFamily="2" charset="77"/>
                <a:ea typeface="Roboto Moyen" charset="0"/>
                <a:cs typeface="Ryman Eco"/>
              </a:rPr>
              <a:t>INTERDITES PARTOUT</a:t>
            </a:r>
            <a:r>
              <a:rPr lang="fr-FR" sz="1400" i="1" dirty="0">
                <a:solidFill>
                  <a:srgbClr val="002060"/>
                </a:solidFill>
                <a:latin typeface="Ryman Eco" pitchFamily="2" charset="77"/>
              </a:rPr>
              <a:t> (cohérence avec la publicité)</a:t>
            </a:r>
            <a:r>
              <a:rPr lang="fr-FR" sz="1400" b="1" dirty="0">
                <a:solidFill>
                  <a:srgbClr val="C00000"/>
                </a:solidFill>
                <a:latin typeface="Ryman Eco" pitchFamily="2" charset="77"/>
                <a:ea typeface="Roboto Moyen" charset="0"/>
                <a:cs typeface="Ryman Eco"/>
              </a:rPr>
              <a:t> </a:t>
            </a:r>
          </a:p>
        </p:txBody>
      </p:sp>
    </p:spTree>
    <p:extLst>
      <p:ext uri="{BB962C8B-B14F-4D97-AF65-F5344CB8AC3E}">
        <p14:creationId xmlns:p14="http://schemas.microsoft.com/office/powerpoint/2010/main" val="1154114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CCDAD7"/>
              </a:solidFill>
              <a:latin typeface="Ryman Eco" pitchFamily="2" charset="77"/>
            </a:endParaRPr>
          </a:p>
        </p:txBody>
      </p:sp>
      <p:sp>
        <p:nvSpPr>
          <p:cNvPr id="19" name="ZoneTexte 18"/>
          <p:cNvSpPr txBox="1"/>
          <p:nvPr/>
        </p:nvSpPr>
        <p:spPr>
          <a:xfrm>
            <a:off x="345432" y="164427"/>
            <a:ext cx="660967" cy="338554"/>
          </a:xfrm>
          <a:prstGeom prst="rect">
            <a:avLst/>
          </a:prstGeom>
          <a:solidFill>
            <a:schemeClr val="bg1"/>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8" name="ZoneTexte 7"/>
          <p:cNvSpPr txBox="1"/>
          <p:nvPr/>
        </p:nvSpPr>
        <p:spPr>
          <a:xfrm>
            <a:off x="854978" y="179815"/>
            <a:ext cx="5040000" cy="307777"/>
          </a:xfrm>
          <a:prstGeom prst="rect">
            <a:avLst/>
          </a:prstGeom>
          <a:noFill/>
        </p:spPr>
        <p:txBody>
          <a:bodyPr wrap="square" rtlCol="0" anchor="ctr">
            <a:spAutoFit/>
          </a:bodyPr>
          <a:lstStyle/>
          <a:p>
            <a:r>
              <a:rPr lang="fr-FR" sz="1400" dirty="0">
                <a:solidFill>
                  <a:srgbClr val="659C95"/>
                </a:solidFill>
                <a:latin typeface="Ryman Eco" pitchFamily="2" charset="77"/>
                <a:ea typeface="Roboto" charset="0"/>
                <a:cs typeface="Ryman Eco"/>
              </a:rPr>
              <a:t>Enseignes sur toiture ou terrasse en tenant lieu </a:t>
            </a:r>
            <a:r>
              <a:rPr lang="fr-FR" sz="1200" i="1" dirty="0">
                <a:solidFill>
                  <a:srgbClr val="002060"/>
                </a:solidFill>
                <a:latin typeface="Ryman Eco" pitchFamily="2" charset="77"/>
              </a:rPr>
              <a:t>(Orientation 8)</a:t>
            </a:r>
            <a:endParaRPr lang="fr-FR" sz="1100" dirty="0">
              <a:solidFill>
                <a:srgbClr val="659C95"/>
              </a:solidFill>
              <a:latin typeface="Ryman Eco" pitchFamily="2" charset="77"/>
              <a:ea typeface="Roboto" charset="0"/>
              <a:cs typeface="Ryman Eco"/>
            </a:endParaRPr>
          </a:p>
        </p:txBody>
      </p:sp>
      <p:sp>
        <p:nvSpPr>
          <p:cNvPr id="12" name="Rectangle 11"/>
          <p:cNvSpPr/>
          <p:nvPr/>
        </p:nvSpPr>
        <p:spPr>
          <a:xfrm>
            <a:off x="302438" y="674941"/>
            <a:ext cx="2880000" cy="252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RÈGLES NATIONALES</a:t>
            </a:r>
            <a:endParaRPr lang="fr-FR" dirty="0">
              <a:latin typeface="Ryman Eco" pitchFamily="2" charset="77"/>
            </a:endParaRPr>
          </a:p>
        </p:txBody>
      </p:sp>
      <p:sp>
        <p:nvSpPr>
          <p:cNvPr id="13" name="Rectangle 12"/>
          <p:cNvSpPr/>
          <p:nvPr/>
        </p:nvSpPr>
        <p:spPr>
          <a:xfrm>
            <a:off x="3592289" y="675719"/>
            <a:ext cx="5292000" cy="25200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PROPOSITIONS DE RÈGLES LOCALES</a:t>
            </a:r>
            <a:endParaRPr lang="fr-FR" dirty="0">
              <a:latin typeface="Ryman Eco" pitchFamily="2" charset="77"/>
            </a:endParaRPr>
          </a:p>
        </p:txBody>
      </p:sp>
      <p:grpSp>
        <p:nvGrpSpPr>
          <p:cNvPr id="15" name="Groupe 14">
            <a:extLst>
              <a:ext uri="{FF2B5EF4-FFF2-40B4-BE49-F238E27FC236}">
                <a16:creationId xmlns:a16="http://schemas.microsoft.com/office/drawing/2014/main" id="{28806355-C422-6346-9C76-1F29B92B0E52}"/>
              </a:ext>
            </a:extLst>
          </p:cNvPr>
          <p:cNvGrpSpPr>
            <a:grpSpLocks noChangeAspect="1"/>
          </p:cNvGrpSpPr>
          <p:nvPr/>
        </p:nvGrpSpPr>
        <p:grpSpPr>
          <a:xfrm>
            <a:off x="552349" y="1131457"/>
            <a:ext cx="2524889" cy="3600000"/>
            <a:chOff x="725911" y="1485820"/>
            <a:chExt cx="3384000" cy="4824925"/>
          </a:xfrm>
        </p:grpSpPr>
        <p:pic>
          <p:nvPicPr>
            <p:cNvPr id="18" name="Image 17">
              <a:extLst>
                <a:ext uri="{FF2B5EF4-FFF2-40B4-BE49-F238E27FC236}">
                  <a16:creationId xmlns:a16="http://schemas.microsoft.com/office/drawing/2014/main" id="{2F4F8D58-D32B-2C42-9354-4C37546C70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5911" y="1485820"/>
              <a:ext cx="3384000" cy="2620034"/>
            </a:xfrm>
            <a:prstGeom prst="rect">
              <a:avLst/>
            </a:prstGeom>
          </p:spPr>
        </p:pic>
        <p:pic>
          <p:nvPicPr>
            <p:cNvPr id="20" name="Image 19">
              <a:extLst>
                <a:ext uri="{FF2B5EF4-FFF2-40B4-BE49-F238E27FC236}">
                  <a16:creationId xmlns:a16="http://schemas.microsoft.com/office/drawing/2014/main" id="{A56C6A38-343A-FB42-8646-769E654D4C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5911" y="4156542"/>
              <a:ext cx="3384000" cy="2154203"/>
            </a:xfrm>
            <a:prstGeom prst="rect">
              <a:avLst/>
            </a:prstGeom>
          </p:spPr>
        </p:pic>
      </p:grpSp>
      <p:sp>
        <p:nvSpPr>
          <p:cNvPr id="14" name="Espace réservé du pied de page 2">
            <a:extLst>
              <a:ext uri="{FF2B5EF4-FFF2-40B4-BE49-F238E27FC236}">
                <a16:creationId xmlns:a16="http://schemas.microsoft.com/office/drawing/2014/main" id="{04B245A4-CCD6-4544-8167-C72339F20F18}"/>
              </a:ext>
            </a:extLst>
          </p:cNvPr>
          <p:cNvSpPr>
            <a:spLocks noGrp="1"/>
          </p:cNvSpPr>
          <p:nvPr>
            <p:ph type="ftr" sz="quarter" idx="11"/>
          </p:nvPr>
        </p:nvSpPr>
        <p:spPr>
          <a:xfrm>
            <a:off x="1720" y="4984700"/>
            <a:ext cx="1728000" cy="144000"/>
          </a:xfrm>
        </p:spPr>
        <p:txBody>
          <a:bodyPr anchor="ctr"/>
          <a:lstStyle/>
          <a:p>
            <a:r>
              <a:rPr lang="fr-FR" sz="500" dirty="0">
                <a:solidFill>
                  <a:schemeClr val="tx1">
                    <a:lumMod val="10000"/>
                  </a:schemeClr>
                </a:solidFill>
                <a:latin typeface="Ryman Eco" pitchFamily="2" charset="77"/>
                <a:cs typeface="Ryman Eco"/>
              </a:rPr>
              <a:t>Tous droits réservés GO PUB - Document confidentiel</a:t>
            </a:r>
          </a:p>
        </p:txBody>
      </p:sp>
      <p:sp>
        <p:nvSpPr>
          <p:cNvPr id="35" name="Espace réservé du numéro de diapositive 5">
            <a:extLst>
              <a:ext uri="{FF2B5EF4-FFF2-40B4-BE49-F238E27FC236}">
                <a16:creationId xmlns:a16="http://schemas.microsoft.com/office/drawing/2014/main" id="{2B4A35E1-F968-3945-B53D-8618408E2706}"/>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36</a:t>
            </a:fld>
            <a:endParaRPr lang="fr-FR" sz="900" dirty="0">
              <a:solidFill>
                <a:srgbClr val="000000"/>
              </a:solidFill>
            </a:endParaRPr>
          </a:p>
        </p:txBody>
      </p:sp>
      <p:sp>
        <p:nvSpPr>
          <p:cNvPr id="25" name="ZoneTexte 24">
            <a:extLst>
              <a:ext uri="{FF2B5EF4-FFF2-40B4-BE49-F238E27FC236}">
                <a16:creationId xmlns:a16="http://schemas.microsoft.com/office/drawing/2014/main" id="{50147B26-C6E0-F94F-BEAA-65E0B098C0BD}"/>
              </a:ext>
            </a:extLst>
          </p:cNvPr>
          <p:cNvSpPr txBox="1"/>
          <p:nvPr/>
        </p:nvSpPr>
        <p:spPr>
          <a:xfrm>
            <a:off x="3592289" y="1403136"/>
            <a:ext cx="5292000" cy="307777"/>
          </a:xfrm>
          <a:prstGeom prst="rect">
            <a:avLst/>
          </a:prstGeom>
          <a:noFill/>
        </p:spPr>
        <p:txBody>
          <a:bodyPr wrap="square" rtlCol="0" anchor="ctr">
            <a:spAutoFit/>
          </a:bodyPr>
          <a:lstStyle/>
          <a:p>
            <a:pPr algn="ctr">
              <a:spcAft>
                <a:spcPts val="600"/>
              </a:spcAft>
            </a:pPr>
            <a:r>
              <a:rPr lang="fr-FR" sz="1400" b="1" dirty="0">
                <a:solidFill>
                  <a:srgbClr val="C00000"/>
                </a:solidFill>
                <a:latin typeface="Ryman Eco" pitchFamily="2" charset="77"/>
                <a:ea typeface="Roboto Moyen" charset="0"/>
                <a:cs typeface="Ryman Eco"/>
              </a:rPr>
              <a:t>INTERDITES PARTOUT</a:t>
            </a:r>
            <a:r>
              <a:rPr lang="fr-FR" sz="1400" i="1" dirty="0">
                <a:solidFill>
                  <a:srgbClr val="002060"/>
                </a:solidFill>
                <a:latin typeface="Ryman Eco" pitchFamily="2" charset="77"/>
              </a:rPr>
              <a:t> (cohérence avec la publicité)</a:t>
            </a:r>
            <a:r>
              <a:rPr lang="fr-FR" sz="1400" b="1" dirty="0">
                <a:solidFill>
                  <a:srgbClr val="C00000"/>
                </a:solidFill>
                <a:latin typeface="Ryman Eco" pitchFamily="2" charset="77"/>
                <a:ea typeface="Roboto Moyen" charset="0"/>
                <a:cs typeface="Ryman Eco"/>
              </a:rPr>
              <a:t> </a:t>
            </a:r>
          </a:p>
        </p:txBody>
      </p:sp>
      <p:grpSp>
        <p:nvGrpSpPr>
          <p:cNvPr id="28" name="Groupe 27">
            <a:extLst>
              <a:ext uri="{FF2B5EF4-FFF2-40B4-BE49-F238E27FC236}">
                <a16:creationId xmlns:a16="http://schemas.microsoft.com/office/drawing/2014/main" id="{1392124D-D6AC-1A40-8032-4BA05611EFC3}"/>
              </a:ext>
            </a:extLst>
          </p:cNvPr>
          <p:cNvGrpSpPr/>
          <p:nvPr/>
        </p:nvGrpSpPr>
        <p:grpSpPr>
          <a:xfrm>
            <a:off x="3592289" y="2185552"/>
            <a:ext cx="5292000" cy="1800779"/>
            <a:chOff x="3592289" y="2185552"/>
            <a:chExt cx="5292000" cy="1800779"/>
          </a:xfrm>
        </p:grpSpPr>
        <p:grpSp>
          <p:nvGrpSpPr>
            <p:cNvPr id="4" name="Groupe 3">
              <a:extLst>
                <a:ext uri="{FF2B5EF4-FFF2-40B4-BE49-F238E27FC236}">
                  <a16:creationId xmlns:a16="http://schemas.microsoft.com/office/drawing/2014/main" id="{1974FAA0-D0FE-BE46-901C-8761EA21C789}"/>
                </a:ext>
              </a:extLst>
            </p:cNvPr>
            <p:cNvGrpSpPr/>
            <p:nvPr/>
          </p:nvGrpSpPr>
          <p:grpSpPr>
            <a:xfrm>
              <a:off x="3592289" y="2186331"/>
              <a:ext cx="5292000" cy="1800000"/>
              <a:chOff x="3592289" y="3226472"/>
              <a:chExt cx="5292000" cy="1800000"/>
            </a:xfrm>
          </p:grpSpPr>
          <p:pic>
            <p:nvPicPr>
              <p:cNvPr id="26" name="Image 25">
                <a:extLst>
                  <a:ext uri="{FF2B5EF4-FFF2-40B4-BE49-F238E27FC236}">
                    <a16:creationId xmlns:a16="http://schemas.microsoft.com/office/drawing/2014/main" id="{9F3C77DE-3615-FA40-AE42-D3FA79F676DE}"/>
                  </a:ext>
                </a:extLst>
              </p:cNvPr>
              <p:cNvPicPr>
                <a:picLocks noChangeAspect="1"/>
              </p:cNvPicPr>
              <p:nvPr/>
            </p:nvPicPr>
            <p:blipFill rotWithShape="1">
              <a:blip r:embed="rId4"/>
              <a:srcRect l="26617" t="20162" r="19071" b="1233"/>
              <a:stretch/>
            </p:blipFill>
            <p:spPr>
              <a:xfrm>
                <a:off x="3592289" y="3226472"/>
                <a:ext cx="1658230" cy="1800000"/>
              </a:xfrm>
              <a:prstGeom prst="rect">
                <a:avLst/>
              </a:prstGeom>
            </p:spPr>
          </p:pic>
          <p:pic>
            <p:nvPicPr>
              <p:cNvPr id="27" name="Image 26">
                <a:extLst>
                  <a:ext uri="{FF2B5EF4-FFF2-40B4-BE49-F238E27FC236}">
                    <a16:creationId xmlns:a16="http://schemas.microsoft.com/office/drawing/2014/main" id="{F1C67E01-2133-CD43-B119-7876869E0392}"/>
                  </a:ext>
                </a:extLst>
              </p:cNvPr>
              <p:cNvPicPr>
                <a:picLocks noChangeAspect="1"/>
              </p:cNvPicPr>
              <p:nvPr/>
            </p:nvPicPr>
            <p:blipFill rotWithShape="1">
              <a:blip r:embed="rId5"/>
              <a:srcRect l="25753" t="27513" r="10847"/>
              <a:stretch/>
            </p:blipFill>
            <p:spPr>
              <a:xfrm>
                <a:off x="5392910" y="3226472"/>
                <a:ext cx="2099162" cy="1800000"/>
              </a:xfrm>
              <a:prstGeom prst="rect">
                <a:avLst/>
              </a:prstGeom>
            </p:spPr>
          </p:pic>
          <p:pic>
            <p:nvPicPr>
              <p:cNvPr id="3" name="Image 2">
                <a:extLst>
                  <a:ext uri="{FF2B5EF4-FFF2-40B4-BE49-F238E27FC236}">
                    <a16:creationId xmlns:a16="http://schemas.microsoft.com/office/drawing/2014/main" id="{DE3DE86F-1AFF-A249-B4CA-D9268B44C079}"/>
                  </a:ext>
                </a:extLst>
              </p:cNvPr>
              <p:cNvPicPr>
                <a:picLocks noChangeAspect="1"/>
              </p:cNvPicPr>
              <p:nvPr/>
            </p:nvPicPr>
            <p:blipFill rotWithShape="1">
              <a:blip r:embed="rId6"/>
              <a:srcRect l="9665" t="25547" r="63183" b="22315"/>
              <a:stretch/>
            </p:blipFill>
            <p:spPr>
              <a:xfrm>
                <a:off x="7634463" y="3226472"/>
                <a:ext cx="1249826" cy="1800000"/>
              </a:xfrm>
              <a:prstGeom prst="rect">
                <a:avLst/>
              </a:prstGeom>
            </p:spPr>
          </p:pic>
        </p:grpSp>
        <p:cxnSp>
          <p:nvCxnSpPr>
            <p:cNvPr id="17" name="Connecteur droit 16">
              <a:extLst>
                <a:ext uri="{FF2B5EF4-FFF2-40B4-BE49-F238E27FC236}">
                  <a16:creationId xmlns:a16="http://schemas.microsoft.com/office/drawing/2014/main" id="{3833D688-849F-004E-A5F8-FCE38E9D6A7A}"/>
                </a:ext>
              </a:extLst>
            </p:cNvPr>
            <p:cNvCxnSpPr>
              <a:cxnSpLocks/>
            </p:cNvCxnSpPr>
            <p:nvPr/>
          </p:nvCxnSpPr>
          <p:spPr>
            <a:xfrm>
              <a:off x="3592289" y="2185552"/>
              <a:ext cx="5292000" cy="18007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E5C4AA1B-D3E1-5349-B40D-403BD33F8A72}"/>
                </a:ext>
              </a:extLst>
            </p:cNvPr>
            <p:cNvCxnSpPr>
              <a:cxnSpLocks/>
            </p:cNvCxnSpPr>
            <p:nvPr/>
          </p:nvCxnSpPr>
          <p:spPr>
            <a:xfrm flipV="1">
              <a:off x="3592289" y="2186330"/>
              <a:ext cx="5292000" cy="18000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9195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3255" y="107950"/>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CCDAD7"/>
              </a:solidFill>
              <a:latin typeface="Ryman Eco" pitchFamily="2" charset="77"/>
            </a:endParaRPr>
          </a:p>
        </p:txBody>
      </p:sp>
      <p:sp>
        <p:nvSpPr>
          <p:cNvPr id="19" name="ZoneTexte 18"/>
          <p:cNvSpPr txBox="1"/>
          <p:nvPr/>
        </p:nvSpPr>
        <p:spPr>
          <a:xfrm>
            <a:off x="345432" y="150461"/>
            <a:ext cx="660967" cy="338554"/>
          </a:xfrm>
          <a:prstGeom prst="rect">
            <a:avLst/>
          </a:prstGeom>
          <a:solidFill>
            <a:schemeClr val="bg1"/>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8" name="ZoneTexte 7"/>
          <p:cNvSpPr txBox="1"/>
          <p:nvPr/>
        </p:nvSpPr>
        <p:spPr>
          <a:xfrm>
            <a:off x="854980" y="166414"/>
            <a:ext cx="3132000" cy="307777"/>
          </a:xfrm>
          <a:prstGeom prst="rect">
            <a:avLst/>
          </a:prstGeom>
          <a:noFill/>
        </p:spPr>
        <p:txBody>
          <a:bodyPr wrap="square" rtlCol="0" anchor="ctr">
            <a:spAutoFit/>
          </a:bodyPr>
          <a:lstStyle/>
          <a:p>
            <a:r>
              <a:rPr lang="fr-FR" sz="1400" dirty="0">
                <a:solidFill>
                  <a:srgbClr val="659C95"/>
                </a:solidFill>
                <a:latin typeface="Ryman Eco" pitchFamily="2" charset="77"/>
                <a:ea typeface="Roboto" charset="0"/>
                <a:cs typeface="Ryman Eco"/>
              </a:rPr>
              <a:t>Enseignes temporaires </a:t>
            </a:r>
            <a:r>
              <a:rPr lang="fr-FR" sz="1200" i="1" dirty="0">
                <a:solidFill>
                  <a:srgbClr val="002060"/>
                </a:solidFill>
                <a:latin typeface="Ryman Eco" pitchFamily="2" charset="77"/>
              </a:rPr>
              <a:t>(Orientation 9)</a:t>
            </a:r>
            <a:endParaRPr lang="fr-FR" sz="1400" dirty="0">
              <a:solidFill>
                <a:srgbClr val="659C95"/>
              </a:solidFill>
              <a:latin typeface="Ryman Eco" pitchFamily="2" charset="77"/>
              <a:ea typeface="Roboto" charset="0"/>
              <a:cs typeface="Ryman Eco"/>
            </a:endParaRPr>
          </a:p>
        </p:txBody>
      </p:sp>
      <p:sp>
        <p:nvSpPr>
          <p:cNvPr id="12" name="Rectangle 11"/>
          <p:cNvSpPr/>
          <p:nvPr/>
        </p:nvSpPr>
        <p:spPr>
          <a:xfrm>
            <a:off x="411125" y="579008"/>
            <a:ext cx="4209232" cy="252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r>
              <a:rPr lang="fr-FR" sz="1400" dirty="0">
                <a:solidFill>
                  <a:schemeClr val="bg1"/>
                </a:solidFill>
                <a:latin typeface="Ryman Eco" pitchFamily="2" charset="77"/>
                <a:ea typeface="Roboto" charset="0"/>
                <a:cs typeface="Ryman Eco"/>
              </a:rPr>
              <a:t>RÈGLES NATIONALES</a:t>
            </a:r>
            <a:endParaRPr lang="fr-FR" dirty="0">
              <a:latin typeface="Ryman Eco" pitchFamily="2" charset="77"/>
            </a:endParaRPr>
          </a:p>
        </p:txBody>
      </p:sp>
      <p:sp>
        <p:nvSpPr>
          <p:cNvPr id="13" name="Rectangle 12"/>
          <p:cNvSpPr/>
          <p:nvPr/>
        </p:nvSpPr>
        <p:spPr>
          <a:xfrm>
            <a:off x="4783311" y="579008"/>
            <a:ext cx="4209232" cy="25200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PROPOSITIONS DE RÈGLES LOCALES</a:t>
            </a:r>
            <a:endParaRPr lang="fr-FR" dirty="0">
              <a:latin typeface="Ryman Eco" pitchFamily="2" charset="77"/>
            </a:endParaRPr>
          </a:p>
        </p:txBody>
      </p:sp>
      <p:sp>
        <p:nvSpPr>
          <p:cNvPr id="5" name="Rectangle 4"/>
          <p:cNvSpPr/>
          <p:nvPr/>
        </p:nvSpPr>
        <p:spPr>
          <a:xfrm>
            <a:off x="411124" y="889412"/>
            <a:ext cx="4209233" cy="3970318"/>
          </a:xfrm>
          <a:prstGeom prst="rect">
            <a:avLst/>
          </a:prstGeom>
        </p:spPr>
        <p:txBody>
          <a:bodyPr wrap="square" numCol="1" spcCol="252000" anchor="ctr">
            <a:spAutoFit/>
          </a:bodyPr>
          <a:lstStyle/>
          <a:p>
            <a:pPr marL="342900" indent="-342900"/>
            <a:r>
              <a:rPr lang="fr-FR" sz="1050" dirty="0">
                <a:solidFill>
                  <a:srgbClr val="548B83"/>
                </a:solidFill>
                <a:latin typeface="Ryman Eco" pitchFamily="2" charset="77"/>
                <a:ea typeface="Roboto Moyen" charset="0"/>
                <a:cs typeface="Ryman Eco"/>
              </a:rPr>
              <a:t>Installation : </a:t>
            </a:r>
            <a:r>
              <a:rPr lang="fr-FR" sz="1050" dirty="0">
                <a:solidFill>
                  <a:srgbClr val="000000"/>
                </a:solidFill>
                <a:latin typeface="Ryman Eco" pitchFamily="2" charset="77"/>
                <a:ea typeface="Roboto Moyen" charset="0"/>
                <a:cs typeface="Ryman Eco"/>
              </a:rPr>
              <a:t>3 semaines avant la manifestation</a:t>
            </a:r>
          </a:p>
          <a:p>
            <a:pPr marL="342900" indent="-342900"/>
            <a:r>
              <a:rPr lang="fr-FR" sz="1050" dirty="0">
                <a:solidFill>
                  <a:srgbClr val="548B83"/>
                </a:solidFill>
                <a:latin typeface="Ryman Eco" pitchFamily="2" charset="77"/>
                <a:ea typeface="Roboto Moyen" charset="0"/>
                <a:cs typeface="Ryman Eco"/>
              </a:rPr>
              <a:t>Retrait : </a:t>
            </a:r>
            <a:r>
              <a:rPr lang="fr-FR" sz="1050" dirty="0">
                <a:solidFill>
                  <a:srgbClr val="000000"/>
                </a:solidFill>
                <a:latin typeface="Ryman Eco" pitchFamily="2" charset="77"/>
                <a:ea typeface="Roboto Moyen" charset="0"/>
                <a:cs typeface="Ryman Eco"/>
              </a:rPr>
              <a:t>1 semaine après la manifestation</a:t>
            </a:r>
          </a:p>
          <a:p>
            <a:pPr marL="342900" indent="-342900"/>
            <a:endParaRPr lang="fr-FR" sz="1050" dirty="0">
              <a:solidFill>
                <a:srgbClr val="000000"/>
              </a:solidFill>
              <a:latin typeface="Ryman Eco" pitchFamily="2" charset="77"/>
              <a:ea typeface="Roboto Moyen" charset="0"/>
              <a:cs typeface="Ryman Eco"/>
            </a:endParaRPr>
          </a:p>
          <a:p>
            <a:pPr marL="342900" indent="-342900"/>
            <a:r>
              <a:rPr lang="fr-FR" sz="1050" dirty="0">
                <a:solidFill>
                  <a:srgbClr val="000000"/>
                </a:solidFill>
                <a:latin typeface="Ryman Eco" pitchFamily="2" charset="77"/>
                <a:ea typeface="Roboto Moyen" charset="0"/>
                <a:cs typeface="Ryman Eco"/>
              </a:rPr>
              <a:t>Soumises à la plage d’extinction nocturne</a:t>
            </a:r>
          </a:p>
          <a:p>
            <a:pPr marL="342900" indent="-342900"/>
            <a:endParaRPr lang="fr-FR" sz="1050" dirty="0">
              <a:solidFill>
                <a:srgbClr val="000000"/>
              </a:solidFill>
              <a:latin typeface="Ryman Eco" pitchFamily="2" charset="77"/>
              <a:ea typeface="Roboto Moyen" charset="0"/>
              <a:cs typeface="Ryman Eco"/>
            </a:endParaRPr>
          </a:p>
          <a:p>
            <a:pPr marL="342900" indent="-342900"/>
            <a:r>
              <a:rPr lang="fr-FR" sz="1050" dirty="0">
                <a:solidFill>
                  <a:srgbClr val="548B83"/>
                </a:solidFill>
                <a:latin typeface="Ryman Eco" pitchFamily="2" charset="77"/>
                <a:ea typeface="Roboto Moyen" charset="0"/>
                <a:cs typeface="Ryman Eco"/>
              </a:rPr>
              <a:t>Si parallèle </a:t>
            </a:r>
          </a:p>
          <a:p>
            <a:pPr marL="342900" indent="-342900">
              <a:buFont typeface="Wingdings" pitchFamily="2" charset="2"/>
              <a:buChar char="§"/>
            </a:pPr>
            <a:r>
              <a:rPr lang="fr-FR" sz="1050" dirty="0">
                <a:solidFill>
                  <a:srgbClr val="000000"/>
                </a:solidFill>
                <a:latin typeface="Ryman Eco" pitchFamily="2" charset="77"/>
                <a:ea typeface="Roboto Moyen" charset="0"/>
                <a:cs typeface="Ryman Eco"/>
              </a:rPr>
              <a:t>Saillie ≤ 25 cm </a:t>
            </a:r>
          </a:p>
          <a:p>
            <a:pPr marL="342900" indent="-342900">
              <a:buFont typeface="Wingdings" pitchFamily="2" charset="2"/>
              <a:buChar char="§"/>
            </a:pPr>
            <a:r>
              <a:rPr lang="fr-FR" sz="1050" dirty="0">
                <a:solidFill>
                  <a:srgbClr val="000000"/>
                </a:solidFill>
                <a:latin typeface="Ryman Eco" pitchFamily="2" charset="77"/>
                <a:ea typeface="Roboto Moyen" charset="0"/>
                <a:cs typeface="Ryman Eco"/>
              </a:rPr>
              <a:t>Ne doit pas dépasser les limites du mur support                              </a:t>
            </a:r>
          </a:p>
          <a:p>
            <a:pPr marL="342900" indent="-342900">
              <a:buFont typeface="Wingdings" pitchFamily="2" charset="2"/>
              <a:buChar char="§"/>
            </a:pPr>
            <a:r>
              <a:rPr lang="fr-FR" sz="1050" dirty="0">
                <a:solidFill>
                  <a:srgbClr val="000000"/>
                </a:solidFill>
                <a:latin typeface="Ryman Eco" pitchFamily="2" charset="77"/>
                <a:ea typeface="Roboto Moyen" charset="0"/>
                <a:cs typeface="Ryman Eco"/>
              </a:rPr>
              <a:t>Ne doit pas dépasser les limites de l’égout du toit</a:t>
            </a:r>
          </a:p>
          <a:p>
            <a:pPr marL="342900" indent="-342900"/>
            <a:endParaRPr lang="fr-FR" sz="1050" dirty="0">
              <a:solidFill>
                <a:srgbClr val="548B83"/>
              </a:solidFill>
              <a:latin typeface="Ryman Eco" pitchFamily="2" charset="77"/>
              <a:ea typeface="Roboto Moyen" charset="0"/>
              <a:cs typeface="Ryman Eco"/>
            </a:endParaRPr>
          </a:p>
          <a:p>
            <a:pPr marL="342900" indent="-342900"/>
            <a:r>
              <a:rPr lang="fr-FR" sz="1050" dirty="0">
                <a:solidFill>
                  <a:srgbClr val="548B83"/>
                </a:solidFill>
                <a:latin typeface="Ryman Eco" pitchFamily="2" charset="77"/>
                <a:ea typeface="Roboto Moyen" charset="0"/>
                <a:cs typeface="Ryman Eco"/>
              </a:rPr>
              <a:t>Si perpendiculaire</a:t>
            </a:r>
          </a:p>
          <a:p>
            <a:pPr marL="342900" indent="-342900">
              <a:buFont typeface="Wingdings" pitchFamily="2" charset="2"/>
              <a:buChar char="§"/>
            </a:pPr>
            <a:r>
              <a:rPr lang="fr-FR" sz="1050" dirty="0">
                <a:solidFill>
                  <a:srgbClr val="000000"/>
                </a:solidFill>
                <a:latin typeface="Ryman Eco" pitchFamily="2" charset="77"/>
                <a:ea typeface="Roboto Moyen" charset="0"/>
                <a:cs typeface="Ryman Eco"/>
              </a:rPr>
              <a:t>Ne doit pas dépasser la limite supérieure du mur support</a:t>
            </a:r>
          </a:p>
          <a:p>
            <a:pPr marL="342900" indent="-342900">
              <a:buFont typeface="Wingdings" pitchFamily="2" charset="2"/>
              <a:buChar char="§"/>
            </a:pPr>
            <a:r>
              <a:rPr lang="fr-FR" sz="1050" dirty="0">
                <a:solidFill>
                  <a:srgbClr val="000000"/>
                </a:solidFill>
                <a:latin typeface="Ryman Eco" pitchFamily="2" charset="77"/>
                <a:ea typeface="Roboto Moyen" charset="0"/>
                <a:cs typeface="Ryman Eco"/>
              </a:rPr>
              <a:t>Saillie ≤ 1/10ème de la distance séparant deux alignements de la voie publique dans la limite de 2m</a:t>
            </a:r>
          </a:p>
          <a:p>
            <a:pPr marL="342900" indent="-342900"/>
            <a:endParaRPr lang="fr-FR" sz="1050" dirty="0">
              <a:solidFill>
                <a:srgbClr val="000000"/>
              </a:solidFill>
              <a:latin typeface="Ryman Eco" pitchFamily="2" charset="77"/>
              <a:ea typeface="Roboto Moyen" charset="0"/>
              <a:cs typeface="Ryman Eco"/>
            </a:endParaRPr>
          </a:p>
          <a:p>
            <a:pPr marL="342900" indent="-342900"/>
            <a:r>
              <a:rPr lang="fr-FR" sz="1050" dirty="0">
                <a:solidFill>
                  <a:srgbClr val="548B83"/>
                </a:solidFill>
                <a:latin typeface="Ryman Eco" pitchFamily="2" charset="77"/>
                <a:ea typeface="Roboto Moyen" charset="0"/>
                <a:cs typeface="Ryman Eco"/>
              </a:rPr>
              <a:t>Si sur toiture</a:t>
            </a:r>
          </a:p>
          <a:p>
            <a:pPr marL="342900" indent="-342900">
              <a:buFont typeface="Wingdings" pitchFamily="2" charset="2"/>
              <a:buChar char="§"/>
            </a:pPr>
            <a:r>
              <a:rPr lang="fr-FR" sz="1050" dirty="0">
                <a:solidFill>
                  <a:srgbClr val="000000"/>
                </a:solidFill>
                <a:latin typeface="Ryman Eco" pitchFamily="2" charset="77"/>
                <a:ea typeface="Roboto Moyen" charset="0"/>
                <a:cs typeface="Ryman Eco"/>
              </a:rPr>
              <a:t>Surface totale ≤ 60 m²</a:t>
            </a:r>
          </a:p>
          <a:p>
            <a:pPr marL="342900" indent="-342900"/>
            <a:endParaRPr lang="fr-FR" sz="1050" dirty="0">
              <a:solidFill>
                <a:srgbClr val="548B83"/>
              </a:solidFill>
              <a:latin typeface="Ryman Eco" pitchFamily="2" charset="77"/>
              <a:ea typeface="Roboto Moyen" charset="0"/>
              <a:cs typeface="Ryman Eco"/>
            </a:endParaRPr>
          </a:p>
          <a:p>
            <a:pPr marL="342900" indent="-342900"/>
            <a:r>
              <a:rPr lang="fr-FR" sz="1050" dirty="0">
                <a:solidFill>
                  <a:srgbClr val="548B83"/>
                </a:solidFill>
                <a:latin typeface="Ryman Eco" pitchFamily="2" charset="77"/>
                <a:ea typeface="Roboto Moyen" charset="0"/>
                <a:cs typeface="Ryman Eco"/>
              </a:rPr>
              <a:t>Si scellée au sol/installée directement sur le sol</a:t>
            </a:r>
          </a:p>
          <a:p>
            <a:pPr marL="342900" indent="-342900">
              <a:buFont typeface="Wingdings" pitchFamily="2" charset="2"/>
              <a:buChar char="§"/>
            </a:pPr>
            <a:r>
              <a:rPr lang="fr-FR" sz="1050" dirty="0">
                <a:solidFill>
                  <a:srgbClr val="000000"/>
                </a:solidFill>
                <a:latin typeface="Ryman Eco" pitchFamily="2" charset="77"/>
                <a:ea typeface="Roboto Moyen" charset="0"/>
                <a:cs typeface="Ryman Eco"/>
              </a:rPr>
              <a:t>Une seule placée le long de chacune des voies ouvertes à la circulation publique bordant l’activité</a:t>
            </a:r>
          </a:p>
          <a:p>
            <a:pPr marL="342900" indent="-342900">
              <a:buFont typeface="Wingdings" pitchFamily="2" charset="2"/>
              <a:buChar char="§"/>
            </a:pPr>
            <a:r>
              <a:rPr lang="fr-FR" sz="1050" dirty="0">
                <a:solidFill>
                  <a:srgbClr val="000000"/>
                </a:solidFill>
                <a:latin typeface="Ryman Eco" pitchFamily="2" charset="77"/>
                <a:ea typeface="Roboto Moyen" charset="0"/>
                <a:cs typeface="Ryman Eco"/>
              </a:rPr>
              <a:t>Mêmes règles de recul et de prospect que les enseignes scellées au sol</a:t>
            </a:r>
          </a:p>
          <a:p>
            <a:pPr marL="342900" indent="-342900">
              <a:buFont typeface="Wingdings" pitchFamily="2" charset="2"/>
              <a:buChar char="§"/>
            </a:pPr>
            <a:r>
              <a:rPr lang="fr-FR" sz="1050" dirty="0">
                <a:solidFill>
                  <a:srgbClr val="000000"/>
                </a:solidFill>
                <a:latin typeface="Ryman Eco" pitchFamily="2" charset="77"/>
                <a:ea typeface="Roboto Moyen" charset="0"/>
                <a:cs typeface="Ryman Eco"/>
              </a:rPr>
              <a:t>Surface ≤ 12 m² (si 2° alinéa) </a:t>
            </a:r>
          </a:p>
        </p:txBody>
      </p:sp>
      <p:sp>
        <p:nvSpPr>
          <p:cNvPr id="14" name="Espace réservé du pied de page 2">
            <a:extLst>
              <a:ext uri="{FF2B5EF4-FFF2-40B4-BE49-F238E27FC236}">
                <a16:creationId xmlns:a16="http://schemas.microsoft.com/office/drawing/2014/main" id="{61B1F393-B52A-674B-AAE2-0BD19C6FBDB7}"/>
              </a:ext>
            </a:extLst>
          </p:cNvPr>
          <p:cNvSpPr>
            <a:spLocks noGrp="1"/>
          </p:cNvSpPr>
          <p:nvPr>
            <p:ph type="ftr" sz="quarter" idx="11"/>
          </p:nvPr>
        </p:nvSpPr>
        <p:spPr>
          <a:xfrm>
            <a:off x="1720" y="4984700"/>
            <a:ext cx="1728000" cy="144000"/>
          </a:xfrm>
        </p:spPr>
        <p:txBody>
          <a:bodyPr anchor="ctr"/>
          <a:lstStyle/>
          <a:p>
            <a:r>
              <a:rPr lang="fr-FR" sz="500" dirty="0">
                <a:solidFill>
                  <a:schemeClr val="tx1">
                    <a:lumMod val="10000"/>
                  </a:schemeClr>
                </a:solidFill>
                <a:latin typeface="Ryman Eco" pitchFamily="2" charset="77"/>
                <a:cs typeface="Ryman Eco"/>
              </a:rPr>
              <a:t>Tous droits réservés GO PUB - Document confidentiel</a:t>
            </a:r>
          </a:p>
        </p:txBody>
      </p:sp>
      <p:sp>
        <p:nvSpPr>
          <p:cNvPr id="23" name="Espace réservé du numéro de diapositive 5">
            <a:extLst>
              <a:ext uri="{FF2B5EF4-FFF2-40B4-BE49-F238E27FC236}">
                <a16:creationId xmlns:a16="http://schemas.microsoft.com/office/drawing/2014/main" id="{B0F5B44A-3BA9-A945-97CC-AC1CFA3AFAC8}"/>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37</a:t>
            </a:fld>
            <a:endParaRPr lang="fr-FR" sz="900" dirty="0">
              <a:solidFill>
                <a:srgbClr val="000000"/>
              </a:solidFill>
            </a:endParaRPr>
          </a:p>
        </p:txBody>
      </p:sp>
      <p:sp>
        <p:nvSpPr>
          <p:cNvPr id="25" name="ZoneTexte 24">
            <a:extLst>
              <a:ext uri="{FF2B5EF4-FFF2-40B4-BE49-F238E27FC236}">
                <a16:creationId xmlns:a16="http://schemas.microsoft.com/office/drawing/2014/main" id="{C1268937-5654-5843-B160-DB206631A411}"/>
              </a:ext>
            </a:extLst>
          </p:cNvPr>
          <p:cNvSpPr txBox="1"/>
          <p:nvPr/>
        </p:nvSpPr>
        <p:spPr>
          <a:xfrm>
            <a:off x="4783311" y="969762"/>
            <a:ext cx="4209232" cy="1569660"/>
          </a:xfrm>
          <a:prstGeom prst="rect">
            <a:avLst/>
          </a:prstGeom>
          <a:noFill/>
        </p:spPr>
        <p:txBody>
          <a:bodyPr wrap="square" rtlCol="0" anchor="ctr">
            <a:spAutoFit/>
          </a:bodyPr>
          <a:lstStyle/>
          <a:p>
            <a:r>
              <a:rPr lang="fr-FR" sz="1100" dirty="0">
                <a:solidFill>
                  <a:srgbClr val="000000"/>
                </a:solidFill>
                <a:latin typeface="Ryman Eco" pitchFamily="2" charset="77"/>
                <a:ea typeface="Roboto Moyen" charset="0"/>
                <a:cs typeface="Ryman Eco"/>
              </a:rPr>
              <a:t>Il est possible de mettre en place une règlementation locale pour les enseignes temporaires mais ce n’est pas une obligation règlementaire.</a:t>
            </a:r>
          </a:p>
          <a:p>
            <a:endParaRPr lang="fr-FR" sz="1100" dirty="0">
              <a:solidFill>
                <a:srgbClr val="000000"/>
              </a:solidFill>
              <a:highlight>
                <a:srgbClr val="FFFF00"/>
              </a:highlight>
              <a:latin typeface="Ryman Eco" pitchFamily="2" charset="77"/>
              <a:ea typeface="Roboto Moyen" charset="0"/>
              <a:cs typeface="Ryman Eco"/>
            </a:endParaRPr>
          </a:p>
          <a:p>
            <a:pPr marL="171450" indent="-171450">
              <a:buFont typeface="Wingdings" charset="2"/>
              <a:buChar char="§"/>
            </a:pPr>
            <a:r>
              <a:rPr lang="fr-FR" sz="1100" dirty="0">
                <a:solidFill>
                  <a:srgbClr val="002060"/>
                </a:solidFill>
                <a:latin typeface="Ryman Eco" pitchFamily="2" charset="77"/>
                <a:ea typeface="Roboto Moyen" charset="0"/>
                <a:cs typeface="Ryman Eco"/>
              </a:rPr>
              <a:t>Mêmes règles que les enseignes « permanentes »</a:t>
            </a:r>
          </a:p>
          <a:p>
            <a:pPr algn="ctr">
              <a:spcAft>
                <a:spcPts val="600"/>
              </a:spcAft>
            </a:pPr>
            <a:r>
              <a:rPr lang="fr-FR" sz="1400" b="1" dirty="0">
                <a:solidFill>
                  <a:srgbClr val="C00000"/>
                </a:solidFill>
                <a:latin typeface="Ryman Eco" pitchFamily="2" charset="77"/>
                <a:ea typeface="Roboto Moyen" charset="0"/>
                <a:cs typeface="Ryman Eco"/>
              </a:rPr>
              <a:t>+</a:t>
            </a:r>
          </a:p>
          <a:p>
            <a:pPr marL="171450" indent="-171450">
              <a:buFont typeface="Wingdings" charset="2"/>
              <a:buChar char="§"/>
            </a:pPr>
            <a:r>
              <a:rPr lang="fr-FR" sz="1100" i="1" dirty="0">
                <a:solidFill>
                  <a:srgbClr val="002060"/>
                </a:solidFill>
                <a:highlight>
                  <a:srgbClr val="FFFF00"/>
                </a:highlight>
                <a:latin typeface="Ryman Eco"/>
                <a:ea typeface="Roboto" charset="0"/>
                <a:cs typeface="Ryman Eco"/>
                <a:sym typeface="Wingdings" pitchFamily="2" charset="2"/>
              </a:rPr>
              <a:t>Enseignes scellées au sol interdites</a:t>
            </a:r>
          </a:p>
          <a:p>
            <a:pPr marL="171450" indent="-171450">
              <a:buFont typeface="Wingdings" charset="2"/>
              <a:buChar char="§"/>
            </a:pPr>
            <a:r>
              <a:rPr lang="fr-FR" sz="1100" i="1" dirty="0">
                <a:solidFill>
                  <a:srgbClr val="002060"/>
                </a:solidFill>
                <a:highlight>
                  <a:srgbClr val="FFFF00"/>
                </a:highlight>
                <a:latin typeface="Ryman Eco"/>
                <a:ea typeface="Roboto Moyen" charset="0"/>
                <a:cs typeface="Ryman Eco"/>
                <a:sym typeface="Wingdings" pitchFamily="2" charset="2"/>
              </a:rPr>
              <a:t>Enseignes lumineuses</a:t>
            </a:r>
            <a:r>
              <a:rPr lang="fr-FR" sz="1100" i="1" dirty="0">
                <a:solidFill>
                  <a:srgbClr val="002060"/>
                </a:solidFill>
                <a:highlight>
                  <a:srgbClr val="FFFF00"/>
                </a:highlight>
                <a:latin typeface="Ryman Eco"/>
                <a:ea typeface="Roboto" charset="0"/>
                <a:cs typeface="Ryman Eco"/>
                <a:sym typeface="Wingdings" pitchFamily="2" charset="2"/>
              </a:rPr>
              <a:t> interdites</a:t>
            </a:r>
            <a:endParaRPr lang="fr-FR" sz="1100" dirty="0">
              <a:solidFill>
                <a:srgbClr val="002060"/>
              </a:solidFill>
              <a:highlight>
                <a:srgbClr val="FFFF00"/>
              </a:highlight>
              <a:latin typeface="Ryman Eco" pitchFamily="2" charset="77"/>
              <a:ea typeface="Roboto Moyen" charset="0"/>
              <a:cs typeface="Ryman Eco"/>
            </a:endParaRPr>
          </a:p>
        </p:txBody>
      </p:sp>
      <p:grpSp>
        <p:nvGrpSpPr>
          <p:cNvPr id="43" name="Groupe 42">
            <a:extLst>
              <a:ext uri="{FF2B5EF4-FFF2-40B4-BE49-F238E27FC236}">
                <a16:creationId xmlns:a16="http://schemas.microsoft.com/office/drawing/2014/main" id="{88F81C76-8CB1-FF41-A261-6C18F0FA61C6}"/>
              </a:ext>
            </a:extLst>
          </p:cNvPr>
          <p:cNvGrpSpPr/>
          <p:nvPr/>
        </p:nvGrpSpPr>
        <p:grpSpPr>
          <a:xfrm>
            <a:off x="5312056" y="2699730"/>
            <a:ext cx="3151742" cy="2160000"/>
            <a:chOff x="4816710" y="2699730"/>
            <a:chExt cx="3151742" cy="2160000"/>
          </a:xfrm>
        </p:grpSpPr>
        <p:grpSp>
          <p:nvGrpSpPr>
            <p:cNvPr id="7" name="Groupe 6">
              <a:extLst>
                <a:ext uri="{FF2B5EF4-FFF2-40B4-BE49-F238E27FC236}">
                  <a16:creationId xmlns:a16="http://schemas.microsoft.com/office/drawing/2014/main" id="{27C4E4E8-C270-3A45-A502-B9018AF31192}"/>
                </a:ext>
              </a:extLst>
            </p:cNvPr>
            <p:cNvGrpSpPr/>
            <p:nvPr/>
          </p:nvGrpSpPr>
          <p:grpSpPr>
            <a:xfrm>
              <a:off x="4816710" y="2699730"/>
              <a:ext cx="1682101" cy="2160000"/>
              <a:chOff x="4674790" y="2685565"/>
              <a:chExt cx="1682101" cy="2160000"/>
            </a:xfrm>
          </p:grpSpPr>
          <p:pic>
            <p:nvPicPr>
              <p:cNvPr id="24" name="Image 23">
                <a:extLst>
                  <a:ext uri="{FF2B5EF4-FFF2-40B4-BE49-F238E27FC236}">
                    <a16:creationId xmlns:a16="http://schemas.microsoft.com/office/drawing/2014/main" id="{35307E54-0760-EE4C-B65A-BF28414A2D50}"/>
                  </a:ext>
                </a:extLst>
              </p:cNvPr>
              <p:cNvPicPr>
                <a:picLocks noChangeAspect="1"/>
              </p:cNvPicPr>
              <p:nvPr/>
            </p:nvPicPr>
            <p:blipFill rotWithShape="1">
              <a:blip r:embed="rId2"/>
              <a:srcRect l="25461" t="13556" r="40264" b="27760"/>
              <a:stretch/>
            </p:blipFill>
            <p:spPr>
              <a:xfrm>
                <a:off x="4674790" y="2685565"/>
                <a:ext cx="1682101" cy="2160000"/>
              </a:xfrm>
              <a:prstGeom prst="rect">
                <a:avLst/>
              </a:prstGeom>
            </p:spPr>
          </p:pic>
          <p:cxnSp>
            <p:nvCxnSpPr>
              <p:cNvPr id="18" name="Connecteur droit 17">
                <a:extLst>
                  <a:ext uri="{FF2B5EF4-FFF2-40B4-BE49-F238E27FC236}">
                    <a16:creationId xmlns:a16="http://schemas.microsoft.com/office/drawing/2014/main" id="{F37D0F96-EE8C-3D45-98D4-95F73CAD533F}"/>
                  </a:ext>
                </a:extLst>
              </p:cNvPr>
              <p:cNvCxnSpPr>
                <a:cxnSpLocks/>
              </p:cNvCxnSpPr>
              <p:nvPr/>
            </p:nvCxnSpPr>
            <p:spPr>
              <a:xfrm>
                <a:off x="5480222" y="3941805"/>
                <a:ext cx="876669" cy="316572"/>
              </a:xfrm>
              <a:prstGeom prst="line">
                <a:avLst/>
              </a:prstGeom>
              <a:ln w="190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DBD867F7-3FF2-1044-A065-A3DE1D411E05}"/>
                  </a:ext>
                </a:extLst>
              </p:cNvPr>
              <p:cNvCxnSpPr>
                <a:cxnSpLocks/>
              </p:cNvCxnSpPr>
              <p:nvPr/>
            </p:nvCxnSpPr>
            <p:spPr>
              <a:xfrm flipH="1">
                <a:off x="5480222" y="3944064"/>
                <a:ext cx="841052" cy="314313"/>
              </a:xfrm>
              <a:prstGeom prst="line">
                <a:avLst/>
              </a:prstGeom>
              <a:ln w="19050">
                <a:solidFill>
                  <a:srgbClr val="C00000"/>
                </a:solidFill>
              </a:ln>
            </p:spPr>
            <p:style>
              <a:lnRef idx="2">
                <a:schemeClr val="accent1"/>
              </a:lnRef>
              <a:fillRef idx="0">
                <a:schemeClr val="accent1"/>
              </a:fillRef>
              <a:effectRef idx="1">
                <a:schemeClr val="accent1"/>
              </a:effectRef>
              <a:fontRef idx="minor">
                <a:schemeClr val="tx1"/>
              </a:fontRef>
            </p:style>
          </p:cxnSp>
        </p:grpSp>
        <p:grpSp>
          <p:nvGrpSpPr>
            <p:cNvPr id="42" name="Groupe 41">
              <a:extLst>
                <a:ext uri="{FF2B5EF4-FFF2-40B4-BE49-F238E27FC236}">
                  <a16:creationId xmlns:a16="http://schemas.microsoft.com/office/drawing/2014/main" id="{A9128E6B-3C3E-0F47-BC17-EA1ABFA87803}"/>
                </a:ext>
              </a:extLst>
            </p:cNvPr>
            <p:cNvGrpSpPr/>
            <p:nvPr/>
          </p:nvGrpSpPr>
          <p:grpSpPr>
            <a:xfrm>
              <a:off x="6695164" y="2699730"/>
              <a:ext cx="1273288" cy="2160000"/>
              <a:chOff x="6695164" y="2685565"/>
              <a:chExt cx="1273288" cy="2160000"/>
            </a:xfrm>
          </p:grpSpPr>
          <p:pic>
            <p:nvPicPr>
              <p:cNvPr id="21" name="Image 20">
                <a:extLst>
                  <a:ext uri="{FF2B5EF4-FFF2-40B4-BE49-F238E27FC236}">
                    <a16:creationId xmlns:a16="http://schemas.microsoft.com/office/drawing/2014/main" id="{1A6570C2-2035-304C-874A-69F85C9E215D}"/>
                  </a:ext>
                </a:extLst>
              </p:cNvPr>
              <p:cNvPicPr>
                <a:picLocks noChangeAspect="1"/>
              </p:cNvPicPr>
              <p:nvPr/>
            </p:nvPicPr>
            <p:blipFill rotWithShape="1">
              <a:blip r:embed="rId3"/>
              <a:srcRect l="33114" r="29088" b="14507"/>
              <a:stretch/>
            </p:blipFill>
            <p:spPr>
              <a:xfrm>
                <a:off x="6695164" y="2685565"/>
                <a:ext cx="1273288" cy="2160000"/>
              </a:xfrm>
              <a:prstGeom prst="rect">
                <a:avLst/>
              </a:prstGeom>
            </p:spPr>
          </p:pic>
          <p:cxnSp>
            <p:nvCxnSpPr>
              <p:cNvPr id="28" name="Connecteur droit 27">
                <a:extLst>
                  <a:ext uri="{FF2B5EF4-FFF2-40B4-BE49-F238E27FC236}">
                    <a16:creationId xmlns:a16="http://schemas.microsoft.com/office/drawing/2014/main" id="{C7F9AFEC-DF20-4B4E-858E-AB3FBA766192}"/>
                  </a:ext>
                </a:extLst>
              </p:cNvPr>
              <p:cNvCxnSpPr>
                <a:cxnSpLocks/>
              </p:cNvCxnSpPr>
              <p:nvPr/>
            </p:nvCxnSpPr>
            <p:spPr>
              <a:xfrm>
                <a:off x="7197812" y="3165821"/>
                <a:ext cx="265668" cy="182860"/>
              </a:xfrm>
              <a:prstGeom prst="line">
                <a:avLst/>
              </a:prstGeom>
              <a:ln w="190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3FD2982F-E7F2-9446-958A-0A4D173F8117}"/>
                  </a:ext>
                </a:extLst>
              </p:cNvPr>
              <p:cNvCxnSpPr>
                <a:cxnSpLocks/>
              </p:cNvCxnSpPr>
              <p:nvPr/>
            </p:nvCxnSpPr>
            <p:spPr>
              <a:xfrm flipH="1">
                <a:off x="7210167" y="3172271"/>
                <a:ext cx="253313" cy="194945"/>
              </a:xfrm>
              <a:prstGeom prst="line">
                <a:avLst/>
              </a:prstGeom>
              <a:ln w="19050">
                <a:solidFill>
                  <a:srgbClr val="C0000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081845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727830" y="700040"/>
            <a:ext cx="3688341" cy="25200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pitchFamily="2" charset="77"/>
                <a:ea typeface="Roboto" charset="0"/>
                <a:cs typeface="Ryman Eco"/>
              </a:rPr>
              <a:t>RÈGLES NATIONALES</a:t>
            </a:r>
            <a:endParaRPr lang="fr-FR" dirty="0">
              <a:latin typeface="Ryman Eco" pitchFamily="2" charset="77"/>
            </a:endParaRPr>
          </a:p>
        </p:txBody>
      </p:sp>
      <p:sp>
        <p:nvSpPr>
          <p:cNvPr id="5" name="Rectangle 4"/>
          <p:cNvSpPr/>
          <p:nvPr/>
        </p:nvSpPr>
        <p:spPr>
          <a:xfrm>
            <a:off x="1692000" y="1054898"/>
            <a:ext cx="5760000" cy="1107996"/>
          </a:xfrm>
          <a:prstGeom prst="rect">
            <a:avLst/>
          </a:prstGeom>
        </p:spPr>
        <p:txBody>
          <a:bodyPr wrap="square" anchor="ctr">
            <a:spAutoFit/>
          </a:bodyPr>
          <a:lstStyle/>
          <a:p>
            <a:pPr marL="342900" indent="-342900"/>
            <a:r>
              <a:rPr lang="fr-FR" sz="1100" dirty="0">
                <a:solidFill>
                  <a:srgbClr val="000000"/>
                </a:solidFill>
                <a:latin typeface="Ryman Eco" pitchFamily="2" charset="77"/>
                <a:ea typeface="Roboto Moyen" charset="0"/>
                <a:cs typeface="Ryman Eco"/>
              </a:rPr>
              <a:t>Plage d’extinction nocturne des enseignes lumineuses : </a:t>
            </a:r>
            <a:r>
              <a:rPr lang="fr-FR" sz="1100" b="1" dirty="0">
                <a:solidFill>
                  <a:srgbClr val="000000"/>
                </a:solidFill>
                <a:latin typeface="Ryman Eco" pitchFamily="2" charset="77"/>
                <a:ea typeface="Roboto Moyen" charset="0"/>
                <a:cs typeface="Ryman Eco"/>
              </a:rPr>
              <a:t>01h00 – 06h00</a:t>
            </a:r>
          </a:p>
          <a:p>
            <a:pPr marL="342900" indent="-342900" algn="ctr"/>
            <a:endParaRPr lang="fr-FR" sz="1100" dirty="0">
              <a:solidFill>
                <a:srgbClr val="000000"/>
              </a:solidFill>
              <a:latin typeface="Ryman Eco" pitchFamily="2" charset="77"/>
              <a:ea typeface="Roboto Moyen" charset="0"/>
              <a:cs typeface="Ryman Eco"/>
            </a:endParaRPr>
          </a:p>
          <a:p>
            <a:pPr marL="342900" indent="-342900" algn="ctr"/>
            <a:endParaRPr lang="fr-FR" sz="1100" dirty="0">
              <a:solidFill>
                <a:srgbClr val="000000"/>
              </a:solidFill>
              <a:latin typeface="Ryman Eco" pitchFamily="2" charset="77"/>
              <a:ea typeface="Roboto Moyen" charset="0"/>
              <a:cs typeface="Ryman Eco"/>
            </a:endParaRPr>
          </a:p>
          <a:p>
            <a:pPr marL="342900" indent="-342900"/>
            <a:r>
              <a:rPr lang="fr-FR" sz="1100" b="1" dirty="0">
                <a:solidFill>
                  <a:srgbClr val="D4804D"/>
                </a:solidFill>
                <a:latin typeface="Ryman Eco" pitchFamily="2" charset="77"/>
                <a:ea typeface="Roboto Moyen" charset="0"/>
                <a:cs typeface="Ryman Eco"/>
              </a:rPr>
              <a:t>Exception : </a:t>
            </a:r>
            <a:r>
              <a:rPr lang="fr-FR" sz="1100" dirty="0">
                <a:solidFill>
                  <a:srgbClr val="000000"/>
                </a:solidFill>
                <a:latin typeface="Ryman Eco" pitchFamily="2" charset="77"/>
                <a:ea typeface="Roboto Moyen" charset="0"/>
                <a:cs typeface="Ryman Eco"/>
              </a:rPr>
              <a:t>les activités nocturnes</a:t>
            </a:r>
          </a:p>
          <a:p>
            <a:endParaRPr lang="fr-FR" sz="1100" dirty="0">
              <a:solidFill>
                <a:srgbClr val="000000"/>
              </a:solidFill>
              <a:latin typeface="Ryman Eco" pitchFamily="2" charset="77"/>
              <a:ea typeface="Roboto Moyen" charset="0"/>
              <a:cs typeface="Ryman Eco"/>
            </a:endParaRPr>
          </a:p>
          <a:p>
            <a:r>
              <a:rPr lang="fr-FR" sz="1100" dirty="0">
                <a:solidFill>
                  <a:srgbClr val="000000"/>
                </a:solidFill>
                <a:latin typeface="Ryman Eco" pitchFamily="2" charset="77"/>
                <a:ea typeface="Roboto Moyen" charset="0"/>
                <a:cs typeface="Ryman Eco"/>
              </a:rPr>
              <a:t>Enseignes clignotantes interdites sauf pour les services d’urgence comme les pharmacies.</a:t>
            </a:r>
          </a:p>
        </p:txBody>
      </p:sp>
      <p:sp>
        <p:nvSpPr>
          <p:cNvPr id="21" name="Rectangle 20">
            <a:extLst>
              <a:ext uri="{FF2B5EF4-FFF2-40B4-BE49-F238E27FC236}">
                <a16:creationId xmlns:a16="http://schemas.microsoft.com/office/drawing/2014/main" id="{A138C5CE-93C5-6248-AB7C-4A0A5788438E}"/>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CCDAD7"/>
              </a:solidFill>
              <a:latin typeface="Ryman Eco" pitchFamily="2" charset="77"/>
            </a:endParaRPr>
          </a:p>
        </p:txBody>
      </p:sp>
      <p:sp>
        <p:nvSpPr>
          <p:cNvPr id="22" name="ZoneTexte 21">
            <a:extLst>
              <a:ext uri="{FF2B5EF4-FFF2-40B4-BE49-F238E27FC236}">
                <a16:creationId xmlns:a16="http://schemas.microsoft.com/office/drawing/2014/main" id="{60B53075-6EC7-3B43-8AB1-79E5B5B04497}"/>
              </a:ext>
            </a:extLst>
          </p:cNvPr>
          <p:cNvSpPr txBox="1"/>
          <p:nvPr/>
        </p:nvSpPr>
        <p:spPr>
          <a:xfrm>
            <a:off x="345432" y="164427"/>
            <a:ext cx="660967" cy="338554"/>
          </a:xfrm>
          <a:prstGeom prst="rect">
            <a:avLst/>
          </a:prstGeom>
          <a:solidFill>
            <a:schemeClr val="bg1"/>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23" name="ZoneTexte 22">
            <a:extLst>
              <a:ext uri="{FF2B5EF4-FFF2-40B4-BE49-F238E27FC236}">
                <a16:creationId xmlns:a16="http://schemas.microsoft.com/office/drawing/2014/main" id="{3D292CD9-E14B-0C43-86EF-0EC12AE1983D}"/>
              </a:ext>
            </a:extLst>
          </p:cNvPr>
          <p:cNvSpPr txBox="1"/>
          <p:nvPr/>
        </p:nvSpPr>
        <p:spPr>
          <a:xfrm>
            <a:off x="854978" y="179816"/>
            <a:ext cx="3060000" cy="307777"/>
          </a:xfrm>
          <a:prstGeom prst="rect">
            <a:avLst/>
          </a:prstGeom>
          <a:noFill/>
        </p:spPr>
        <p:txBody>
          <a:bodyPr wrap="square" rtlCol="0" anchor="ctr">
            <a:spAutoFit/>
          </a:bodyPr>
          <a:lstStyle/>
          <a:p>
            <a:r>
              <a:rPr lang="fr-FR" sz="1400" dirty="0">
                <a:solidFill>
                  <a:srgbClr val="659C95"/>
                </a:solidFill>
                <a:latin typeface="Ryman Eco" pitchFamily="2" charset="77"/>
                <a:ea typeface="Roboto" charset="0"/>
                <a:cs typeface="Ryman Eco"/>
              </a:rPr>
              <a:t>Enseignes lumineuses </a:t>
            </a:r>
            <a:r>
              <a:rPr lang="fr-FR" sz="1200" i="1" dirty="0">
                <a:solidFill>
                  <a:srgbClr val="002060"/>
                </a:solidFill>
                <a:latin typeface="Ryman Eco" pitchFamily="2" charset="77"/>
              </a:rPr>
              <a:t>(Orientation 10)</a:t>
            </a:r>
            <a:endParaRPr lang="fr-FR" sz="1600" dirty="0">
              <a:solidFill>
                <a:srgbClr val="659C95"/>
              </a:solidFill>
              <a:latin typeface="Ryman Eco" pitchFamily="2" charset="77"/>
              <a:ea typeface="Roboto" charset="0"/>
              <a:cs typeface="Ryman Eco"/>
            </a:endParaRPr>
          </a:p>
        </p:txBody>
      </p:sp>
      <p:sp>
        <p:nvSpPr>
          <p:cNvPr id="16" name="Espace réservé du numéro de diapositive 5">
            <a:extLst>
              <a:ext uri="{FF2B5EF4-FFF2-40B4-BE49-F238E27FC236}">
                <a16:creationId xmlns:a16="http://schemas.microsoft.com/office/drawing/2014/main" id="{1D37794B-79E8-9F47-A3AF-E23ED8EC3D10}"/>
              </a:ext>
            </a:extLst>
          </p:cNvPr>
          <p:cNvSpPr>
            <a:spLocks noGrp="1"/>
          </p:cNvSpPr>
          <p:nvPr>
            <p:ph type="sldNum" sz="quarter" idx="12"/>
          </p:nvPr>
        </p:nvSpPr>
        <p:spPr>
          <a:xfrm>
            <a:off x="7010400" y="4972048"/>
            <a:ext cx="2133600" cy="169304"/>
          </a:xfrm>
        </p:spPr>
        <p:txBody>
          <a:bodyPr/>
          <a:lstStyle/>
          <a:p>
            <a:fld id="{0163085A-C9A4-504D-85D8-40262E245035}" type="slidenum">
              <a:rPr lang="fr-FR" sz="800" smtClean="0">
                <a:solidFill>
                  <a:schemeClr val="tx1">
                    <a:lumMod val="10000"/>
                  </a:schemeClr>
                </a:solidFill>
              </a:rPr>
              <a:t>38</a:t>
            </a:fld>
            <a:endParaRPr lang="fr-FR" sz="800" dirty="0">
              <a:solidFill>
                <a:schemeClr val="tx1">
                  <a:lumMod val="10000"/>
                </a:schemeClr>
              </a:solidFill>
            </a:endParaRPr>
          </a:p>
        </p:txBody>
      </p:sp>
      <p:sp>
        <p:nvSpPr>
          <p:cNvPr id="14" name="Espace réservé du pied de page 2">
            <a:extLst>
              <a:ext uri="{FF2B5EF4-FFF2-40B4-BE49-F238E27FC236}">
                <a16:creationId xmlns:a16="http://schemas.microsoft.com/office/drawing/2014/main" id="{9A603FCB-1514-3B44-A804-1839E6E81D11}"/>
              </a:ext>
            </a:extLst>
          </p:cNvPr>
          <p:cNvSpPr>
            <a:spLocks noGrp="1"/>
          </p:cNvSpPr>
          <p:nvPr>
            <p:ph type="ftr" sz="quarter" idx="11"/>
          </p:nvPr>
        </p:nvSpPr>
        <p:spPr>
          <a:xfrm>
            <a:off x="1720" y="4984700"/>
            <a:ext cx="1728000" cy="144000"/>
          </a:xfrm>
        </p:spPr>
        <p:txBody>
          <a:bodyPr anchor="ctr"/>
          <a:lstStyle/>
          <a:p>
            <a:r>
              <a:rPr lang="fr-FR" sz="500" dirty="0">
                <a:solidFill>
                  <a:schemeClr val="tx1">
                    <a:lumMod val="10000"/>
                  </a:schemeClr>
                </a:solidFill>
                <a:latin typeface="Ryman Eco" pitchFamily="2" charset="77"/>
                <a:cs typeface="Ryman Eco"/>
              </a:rPr>
              <a:t>Tous droits réservés GO PUB - Document confidentiel</a:t>
            </a:r>
          </a:p>
        </p:txBody>
      </p:sp>
      <p:pic>
        <p:nvPicPr>
          <p:cNvPr id="33" name="Image 32">
            <a:extLst>
              <a:ext uri="{FF2B5EF4-FFF2-40B4-BE49-F238E27FC236}">
                <a16:creationId xmlns:a16="http://schemas.microsoft.com/office/drawing/2014/main" id="{5206DD48-BEF8-A340-BC05-32A068765F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2000" y="2271721"/>
            <a:ext cx="7200000" cy="2545718"/>
          </a:xfrm>
          <a:prstGeom prst="rect">
            <a:avLst/>
          </a:prstGeom>
        </p:spPr>
      </p:pic>
    </p:spTree>
    <p:extLst>
      <p:ext uri="{BB962C8B-B14F-4D97-AF65-F5344CB8AC3E}">
        <p14:creationId xmlns:p14="http://schemas.microsoft.com/office/powerpoint/2010/main" val="4251708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138C5CE-93C5-6248-AB7C-4A0A5788438E}"/>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CCDAD7"/>
              </a:solidFill>
              <a:latin typeface="Ryman Eco" pitchFamily="2" charset="77"/>
            </a:endParaRPr>
          </a:p>
        </p:txBody>
      </p:sp>
      <p:sp>
        <p:nvSpPr>
          <p:cNvPr id="22" name="ZoneTexte 21">
            <a:extLst>
              <a:ext uri="{FF2B5EF4-FFF2-40B4-BE49-F238E27FC236}">
                <a16:creationId xmlns:a16="http://schemas.microsoft.com/office/drawing/2014/main" id="{60B53075-6EC7-3B43-8AB1-79E5B5B04497}"/>
              </a:ext>
            </a:extLst>
          </p:cNvPr>
          <p:cNvSpPr txBox="1"/>
          <p:nvPr/>
        </p:nvSpPr>
        <p:spPr>
          <a:xfrm>
            <a:off x="345432" y="164427"/>
            <a:ext cx="660967" cy="338554"/>
          </a:xfrm>
          <a:prstGeom prst="rect">
            <a:avLst/>
          </a:prstGeom>
          <a:solidFill>
            <a:schemeClr val="bg1"/>
          </a:solidFill>
        </p:spPr>
        <p:txBody>
          <a:bodyPr wrap="square" rtlCol="0" anchor="ctr">
            <a:spAutoFit/>
          </a:bodyPr>
          <a:lstStyle/>
          <a:p>
            <a:r>
              <a:rPr lang="fr-FR" sz="1600" dirty="0">
                <a:solidFill>
                  <a:srgbClr val="DE9360"/>
                </a:solidFill>
                <a:latin typeface="Ryman Eco" pitchFamily="2" charset="77"/>
                <a:cs typeface="Ryman Eco"/>
              </a:rPr>
              <a:t>#03</a:t>
            </a:r>
          </a:p>
        </p:txBody>
      </p:sp>
      <p:sp>
        <p:nvSpPr>
          <p:cNvPr id="16" name="Espace réservé du numéro de diapositive 5">
            <a:extLst>
              <a:ext uri="{FF2B5EF4-FFF2-40B4-BE49-F238E27FC236}">
                <a16:creationId xmlns:a16="http://schemas.microsoft.com/office/drawing/2014/main" id="{1D37794B-79E8-9F47-A3AF-E23ED8EC3D10}"/>
              </a:ext>
            </a:extLst>
          </p:cNvPr>
          <p:cNvSpPr>
            <a:spLocks noGrp="1"/>
          </p:cNvSpPr>
          <p:nvPr>
            <p:ph type="sldNum" sz="quarter" idx="12"/>
          </p:nvPr>
        </p:nvSpPr>
        <p:spPr>
          <a:xfrm>
            <a:off x="7010400" y="4972048"/>
            <a:ext cx="2133600" cy="169304"/>
          </a:xfrm>
        </p:spPr>
        <p:txBody>
          <a:bodyPr/>
          <a:lstStyle/>
          <a:p>
            <a:fld id="{0163085A-C9A4-504D-85D8-40262E245035}" type="slidenum">
              <a:rPr lang="fr-FR" sz="800" smtClean="0">
                <a:solidFill>
                  <a:schemeClr val="tx1">
                    <a:lumMod val="10000"/>
                  </a:schemeClr>
                </a:solidFill>
              </a:rPr>
              <a:t>39</a:t>
            </a:fld>
            <a:endParaRPr lang="fr-FR" sz="800" dirty="0">
              <a:solidFill>
                <a:schemeClr val="tx1">
                  <a:lumMod val="10000"/>
                </a:schemeClr>
              </a:solidFill>
            </a:endParaRPr>
          </a:p>
        </p:txBody>
      </p:sp>
      <p:sp>
        <p:nvSpPr>
          <p:cNvPr id="14" name="Espace réservé du pied de page 2">
            <a:extLst>
              <a:ext uri="{FF2B5EF4-FFF2-40B4-BE49-F238E27FC236}">
                <a16:creationId xmlns:a16="http://schemas.microsoft.com/office/drawing/2014/main" id="{9A603FCB-1514-3B44-A804-1839E6E81D11}"/>
              </a:ext>
            </a:extLst>
          </p:cNvPr>
          <p:cNvSpPr>
            <a:spLocks noGrp="1"/>
          </p:cNvSpPr>
          <p:nvPr>
            <p:ph type="ftr" sz="quarter" idx="11"/>
          </p:nvPr>
        </p:nvSpPr>
        <p:spPr>
          <a:xfrm>
            <a:off x="1720" y="4984700"/>
            <a:ext cx="1728000" cy="144000"/>
          </a:xfrm>
        </p:spPr>
        <p:txBody>
          <a:bodyPr anchor="ctr"/>
          <a:lstStyle/>
          <a:p>
            <a:r>
              <a:rPr lang="fr-FR" sz="500" dirty="0">
                <a:solidFill>
                  <a:schemeClr val="tx1">
                    <a:lumMod val="10000"/>
                  </a:schemeClr>
                </a:solidFill>
                <a:latin typeface="Ryman Eco" pitchFamily="2" charset="77"/>
                <a:cs typeface="Ryman Eco"/>
              </a:rPr>
              <a:t>Tous droits réservés GO PUB - Document confidentiel</a:t>
            </a:r>
          </a:p>
        </p:txBody>
      </p:sp>
      <p:sp>
        <p:nvSpPr>
          <p:cNvPr id="12" name="ZoneTexte 11">
            <a:extLst>
              <a:ext uri="{FF2B5EF4-FFF2-40B4-BE49-F238E27FC236}">
                <a16:creationId xmlns:a16="http://schemas.microsoft.com/office/drawing/2014/main" id="{8571B47E-32F8-CB4E-8968-C54488DCC5B8}"/>
              </a:ext>
            </a:extLst>
          </p:cNvPr>
          <p:cNvSpPr txBox="1"/>
          <p:nvPr/>
        </p:nvSpPr>
        <p:spPr>
          <a:xfrm>
            <a:off x="854978" y="179816"/>
            <a:ext cx="3060000" cy="307777"/>
          </a:xfrm>
          <a:prstGeom prst="rect">
            <a:avLst/>
          </a:prstGeom>
          <a:noFill/>
        </p:spPr>
        <p:txBody>
          <a:bodyPr wrap="square" rtlCol="0" anchor="ctr">
            <a:spAutoFit/>
          </a:bodyPr>
          <a:lstStyle/>
          <a:p>
            <a:r>
              <a:rPr lang="fr-FR" sz="1400" dirty="0">
                <a:solidFill>
                  <a:srgbClr val="659C95"/>
                </a:solidFill>
                <a:latin typeface="Ryman Eco" pitchFamily="2" charset="77"/>
                <a:ea typeface="Roboto" charset="0"/>
                <a:cs typeface="Ryman Eco"/>
              </a:rPr>
              <a:t>Enseignes lumineuses </a:t>
            </a:r>
            <a:r>
              <a:rPr lang="fr-FR" sz="1200" i="1" dirty="0">
                <a:solidFill>
                  <a:srgbClr val="002060"/>
                </a:solidFill>
                <a:latin typeface="Ryman Eco" pitchFamily="2" charset="77"/>
              </a:rPr>
              <a:t>(Orientation 10)</a:t>
            </a:r>
            <a:endParaRPr lang="fr-FR" sz="1600" dirty="0">
              <a:solidFill>
                <a:srgbClr val="659C95"/>
              </a:solidFill>
              <a:latin typeface="Ryman Eco" pitchFamily="2" charset="77"/>
              <a:ea typeface="Roboto" charset="0"/>
              <a:cs typeface="Ryman Eco"/>
            </a:endParaRPr>
          </a:p>
        </p:txBody>
      </p:sp>
      <p:sp>
        <p:nvSpPr>
          <p:cNvPr id="18" name="Rectangle 17">
            <a:extLst>
              <a:ext uri="{FF2B5EF4-FFF2-40B4-BE49-F238E27FC236}">
                <a16:creationId xmlns:a16="http://schemas.microsoft.com/office/drawing/2014/main" id="{CDC48736-07D5-4F47-8DFC-C6119D07D657}"/>
              </a:ext>
            </a:extLst>
          </p:cNvPr>
          <p:cNvSpPr/>
          <p:nvPr/>
        </p:nvSpPr>
        <p:spPr>
          <a:xfrm>
            <a:off x="512135" y="740910"/>
            <a:ext cx="5868000" cy="28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bg1"/>
                </a:solidFill>
                <a:latin typeface="Ryman Eco"/>
                <a:ea typeface="Roboto" charset="0"/>
                <a:cs typeface="Ryman Eco"/>
              </a:rPr>
              <a:t>PROPOSITIONS DE RÈGLES LOCALES</a:t>
            </a:r>
            <a:endParaRPr lang="fr-FR" dirty="0"/>
          </a:p>
        </p:txBody>
      </p:sp>
      <p:sp>
        <p:nvSpPr>
          <p:cNvPr id="19" name="ZoneTexte 18">
            <a:extLst>
              <a:ext uri="{FF2B5EF4-FFF2-40B4-BE49-F238E27FC236}">
                <a16:creationId xmlns:a16="http://schemas.microsoft.com/office/drawing/2014/main" id="{329A00BB-4D89-3545-84FC-DD9DD9998335}"/>
              </a:ext>
            </a:extLst>
          </p:cNvPr>
          <p:cNvSpPr txBox="1"/>
          <p:nvPr/>
        </p:nvSpPr>
        <p:spPr>
          <a:xfrm>
            <a:off x="512135" y="1218217"/>
            <a:ext cx="5868000" cy="907941"/>
          </a:xfrm>
          <a:prstGeom prst="rect">
            <a:avLst/>
          </a:prstGeom>
          <a:noFill/>
        </p:spPr>
        <p:txBody>
          <a:bodyPr wrap="square" rtlCol="0" anchor="ctr">
            <a:spAutoFit/>
          </a:bodyPr>
          <a:lstStyle/>
          <a:p>
            <a:pPr indent="-180000" algn="just">
              <a:spcAft>
                <a:spcPts val="1200"/>
              </a:spcAft>
              <a:buFont typeface="Wingdings" pitchFamily="2" charset="2"/>
              <a:buChar char="ü"/>
            </a:pPr>
            <a:r>
              <a:rPr lang="fr-FR" sz="1100" dirty="0">
                <a:solidFill>
                  <a:srgbClr val="000000"/>
                </a:solidFill>
                <a:latin typeface="Ryman Eco" pitchFamily="2" charset="77"/>
                <a:ea typeface="Roboto Moyen" charset="0"/>
                <a:cs typeface="Ryman Eco"/>
              </a:rPr>
              <a:t>Plage d’extinction nocturne renforcée : 22h00 – 07h00</a:t>
            </a:r>
          </a:p>
          <a:p>
            <a:pPr indent="-180000" algn="just">
              <a:spcAft>
                <a:spcPts val="1200"/>
              </a:spcAft>
              <a:buFont typeface="Wingdings" pitchFamily="2" charset="2"/>
              <a:buChar char="ü"/>
            </a:pPr>
            <a:r>
              <a:rPr lang="fr-FR" sz="1100" dirty="0">
                <a:solidFill>
                  <a:srgbClr val="000000"/>
                </a:solidFill>
                <a:latin typeface="Ryman Eco" pitchFamily="2" charset="77"/>
                <a:ea typeface="Roboto Moyen" charset="0"/>
                <a:cs typeface="Ryman Eco"/>
              </a:rPr>
              <a:t>Enseignes temporaires ne peuvent être lumineuses</a:t>
            </a:r>
          </a:p>
          <a:p>
            <a:pPr indent="-180000" algn="just">
              <a:spcAft>
                <a:spcPts val="600"/>
              </a:spcAft>
              <a:buFont typeface="Wingdings" pitchFamily="2" charset="2"/>
              <a:buChar char="ü"/>
            </a:pPr>
            <a:r>
              <a:rPr lang="fr-FR" sz="1100" dirty="0">
                <a:solidFill>
                  <a:srgbClr val="000000"/>
                </a:solidFill>
                <a:latin typeface="Ryman Eco" pitchFamily="2" charset="77"/>
                <a:ea typeface="Roboto Moyen" charset="0"/>
                <a:cs typeface="Ryman Eco"/>
              </a:rPr>
              <a:t>Enseigne numérique interdite sauf service d’urgence type pharmacie et stations-services</a:t>
            </a:r>
          </a:p>
        </p:txBody>
      </p:sp>
      <p:grpSp>
        <p:nvGrpSpPr>
          <p:cNvPr id="20" name="Groupe 19">
            <a:extLst>
              <a:ext uri="{FF2B5EF4-FFF2-40B4-BE49-F238E27FC236}">
                <a16:creationId xmlns:a16="http://schemas.microsoft.com/office/drawing/2014/main" id="{BEAA85EA-F466-074F-9229-59D80E7D0365}"/>
              </a:ext>
            </a:extLst>
          </p:cNvPr>
          <p:cNvGrpSpPr/>
          <p:nvPr/>
        </p:nvGrpSpPr>
        <p:grpSpPr>
          <a:xfrm>
            <a:off x="688365" y="2315465"/>
            <a:ext cx="5464698" cy="2160000"/>
            <a:chOff x="3528394" y="2687039"/>
            <a:chExt cx="5464698" cy="2160000"/>
          </a:xfrm>
        </p:grpSpPr>
        <p:pic>
          <p:nvPicPr>
            <p:cNvPr id="23" name="Image 22">
              <a:extLst>
                <a:ext uri="{FF2B5EF4-FFF2-40B4-BE49-F238E27FC236}">
                  <a16:creationId xmlns:a16="http://schemas.microsoft.com/office/drawing/2014/main" id="{5F3829CB-EA6C-FA40-9009-A7ECF5989EBA}"/>
                </a:ext>
              </a:extLst>
            </p:cNvPr>
            <p:cNvPicPr>
              <a:picLocks noChangeAspect="1"/>
            </p:cNvPicPr>
            <p:nvPr/>
          </p:nvPicPr>
          <p:blipFill rotWithShape="1">
            <a:blip r:embed="rId3"/>
            <a:srcRect l="56704" t="30335"/>
            <a:stretch/>
          </p:blipFill>
          <p:spPr>
            <a:xfrm>
              <a:off x="7203204" y="2687039"/>
              <a:ext cx="1789888" cy="2160000"/>
            </a:xfrm>
            <a:prstGeom prst="rect">
              <a:avLst/>
            </a:prstGeom>
          </p:spPr>
        </p:pic>
        <p:pic>
          <p:nvPicPr>
            <p:cNvPr id="24" name="Image 23">
              <a:extLst>
                <a:ext uri="{FF2B5EF4-FFF2-40B4-BE49-F238E27FC236}">
                  <a16:creationId xmlns:a16="http://schemas.microsoft.com/office/drawing/2014/main" id="{27C17041-2277-BC43-BD4F-DD02795DA7BC}"/>
                </a:ext>
              </a:extLst>
            </p:cNvPr>
            <p:cNvPicPr>
              <a:picLocks noChangeAspect="1"/>
            </p:cNvPicPr>
            <p:nvPr/>
          </p:nvPicPr>
          <p:blipFill rotWithShape="1">
            <a:blip r:embed="rId4"/>
            <a:srcRect l="43815" t="30053" r="18625" b="20498"/>
            <a:stretch/>
          </p:blipFill>
          <p:spPr>
            <a:xfrm>
              <a:off x="4938942" y="2687039"/>
              <a:ext cx="2187573" cy="2160000"/>
            </a:xfrm>
            <a:prstGeom prst="rect">
              <a:avLst/>
            </a:prstGeom>
          </p:spPr>
        </p:pic>
        <p:pic>
          <p:nvPicPr>
            <p:cNvPr id="25" name="Image 24">
              <a:extLst>
                <a:ext uri="{FF2B5EF4-FFF2-40B4-BE49-F238E27FC236}">
                  <a16:creationId xmlns:a16="http://schemas.microsoft.com/office/drawing/2014/main" id="{28174F94-A003-4146-A9A4-E4A84E80A955}"/>
                </a:ext>
              </a:extLst>
            </p:cNvPr>
            <p:cNvPicPr>
              <a:picLocks noChangeAspect="1"/>
            </p:cNvPicPr>
            <p:nvPr/>
          </p:nvPicPr>
          <p:blipFill rotWithShape="1">
            <a:blip r:embed="rId5"/>
            <a:srcRect l="44138" t="26032" r="26555" b="15343"/>
            <a:stretch/>
          </p:blipFill>
          <p:spPr>
            <a:xfrm>
              <a:off x="3528394" y="2687039"/>
              <a:ext cx="1333859" cy="2160000"/>
            </a:xfrm>
            <a:prstGeom prst="rect">
              <a:avLst/>
            </a:prstGeom>
          </p:spPr>
        </p:pic>
      </p:grpSp>
      <p:grpSp>
        <p:nvGrpSpPr>
          <p:cNvPr id="2" name="Groupe 1">
            <a:extLst>
              <a:ext uri="{FF2B5EF4-FFF2-40B4-BE49-F238E27FC236}">
                <a16:creationId xmlns:a16="http://schemas.microsoft.com/office/drawing/2014/main" id="{C4F4476D-9F21-DE44-A6E1-AD8BD1CC83D1}"/>
              </a:ext>
            </a:extLst>
          </p:cNvPr>
          <p:cNvGrpSpPr/>
          <p:nvPr/>
        </p:nvGrpSpPr>
        <p:grpSpPr>
          <a:xfrm>
            <a:off x="6647327" y="2014177"/>
            <a:ext cx="2160000" cy="2006332"/>
            <a:chOff x="4927028" y="3383033"/>
            <a:chExt cx="4227623" cy="2006332"/>
          </a:xfrm>
        </p:grpSpPr>
        <p:pic>
          <p:nvPicPr>
            <p:cNvPr id="33" name="Image 32">
              <a:extLst>
                <a:ext uri="{FF2B5EF4-FFF2-40B4-BE49-F238E27FC236}">
                  <a16:creationId xmlns:a16="http://schemas.microsoft.com/office/drawing/2014/main" id="{37423AD6-D3CB-B74B-A926-9A9214B3F8B4}"/>
                </a:ext>
              </a:extLst>
            </p:cNvPr>
            <p:cNvPicPr>
              <a:picLocks noChangeAspect="1"/>
            </p:cNvPicPr>
            <p:nvPr/>
          </p:nvPicPr>
          <p:blipFill>
            <a:blip r:embed="rId6"/>
            <a:stretch>
              <a:fillRect/>
            </a:stretch>
          </p:blipFill>
          <p:spPr>
            <a:xfrm>
              <a:off x="7902999" y="3383033"/>
              <a:ext cx="1028522" cy="452697"/>
            </a:xfrm>
            <a:prstGeom prst="rect">
              <a:avLst/>
            </a:prstGeom>
          </p:spPr>
        </p:pic>
        <p:sp>
          <p:nvSpPr>
            <p:cNvPr id="34" name="Rectangle 33">
              <a:extLst>
                <a:ext uri="{FF2B5EF4-FFF2-40B4-BE49-F238E27FC236}">
                  <a16:creationId xmlns:a16="http://schemas.microsoft.com/office/drawing/2014/main" id="{9BE9CC2F-DAFE-F245-9439-508E7A90E873}"/>
                </a:ext>
              </a:extLst>
            </p:cNvPr>
            <p:cNvSpPr/>
            <p:nvPr/>
          </p:nvSpPr>
          <p:spPr>
            <a:xfrm>
              <a:off x="4927028" y="3589365"/>
              <a:ext cx="4227623" cy="1800000"/>
            </a:xfrm>
            <a:prstGeom prst="rect">
              <a:avLst/>
            </a:prstGeom>
          </p:spPr>
          <p:txBody>
            <a:bodyPr wrap="square">
              <a:spAutoFit/>
            </a:bodyPr>
            <a:lstStyle/>
            <a:p>
              <a:pPr algn="just"/>
              <a:r>
                <a:rPr lang="fr-FR" sz="1100" b="1" dirty="0">
                  <a:solidFill>
                    <a:srgbClr val="548B83"/>
                  </a:solidFill>
                  <a:latin typeface="Ryman Eco"/>
                  <a:ea typeface="Roboto" charset="0"/>
                  <a:cs typeface="Ryman Eco"/>
                </a:rPr>
                <a:t>But de ces choix </a:t>
              </a:r>
            </a:p>
            <a:p>
              <a:pPr algn="just"/>
              <a:endParaRPr lang="fr-FR" sz="1100" b="1" dirty="0">
                <a:solidFill>
                  <a:srgbClr val="548B83"/>
                </a:solidFill>
                <a:latin typeface="Ryman Eco"/>
                <a:ea typeface="Roboto" charset="0"/>
                <a:cs typeface="Ryman Eco"/>
              </a:endParaRPr>
            </a:p>
            <a:p>
              <a:pPr marL="342900" indent="-342900" algn="just">
                <a:buFont typeface="Wingdings" pitchFamily="2" charset="2"/>
                <a:buChar char="Ø"/>
              </a:pPr>
              <a:r>
                <a:rPr lang="fr-FR" sz="1100" dirty="0">
                  <a:solidFill>
                    <a:srgbClr val="000000"/>
                  </a:solidFill>
                  <a:latin typeface="Ryman Eco"/>
                  <a:ea typeface="Roboto" charset="0"/>
                  <a:cs typeface="Ryman Eco"/>
                </a:rPr>
                <a:t>Limiter l’impact des enseignes numériques sur les paysages et la sécurité des usagers de la route ; </a:t>
              </a:r>
            </a:p>
            <a:p>
              <a:pPr marL="342900" indent="-342900" algn="just">
                <a:buFont typeface="Wingdings" pitchFamily="2" charset="2"/>
                <a:buChar char="Ø"/>
              </a:pPr>
              <a:r>
                <a:rPr lang="fr-FR" sz="1100" dirty="0">
                  <a:solidFill>
                    <a:srgbClr val="000000"/>
                  </a:solidFill>
                  <a:latin typeface="Ryman Eco"/>
                  <a:ea typeface="Roboto" charset="0"/>
                  <a:cs typeface="Ryman Eco"/>
                </a:rPr>
                <a:t>Faire des économies d’énergie ;</a:t>
              </a:r>
            </a:p>
            <a:p>
              <a:pPr marL="342900" indent="-342900" algn="just">
                <a:buFont typeface="Wingdings" pitchFamily="2" charset="2"/>
                <a:buChar char="Ø"/>
              </a:pPr>
              <a:r>
                <a:rPr lang="fr-FR" sz="1100" dirty="0">
                  <a:solidFill>
                    <a:srgbClr val="000000"/>
                  </a:solidFill>
                  <a:latin typeface="Ryman Eco"/>
                  <a:ea typeface="Roboto" charset="0"/>
                  <a:cs typeface="Ryman Eco"/>
                </a:rPr>
                <a:t>Protéger le paysage nocturne.</a:t>
              </a:r>
            </a:p>
          </p:txBody>
        </p:sp>
      </p:grpSp>
    </p:spTree>
    <p:extLst>
      <p:ext uri="{BB962C8B-B14F-4D97-AF65-F5344CB8AC3E}">
        <p14:creationId xmlns:p14="http://schemas.microsoft.com/office/powerpoint/2010/main" val="1060439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C5264728-F78A-9645-8CF6-FE6B8AE3C17C}"/>
              </a:ext>
            </a:extLst>
          </p:cNvPr>
          <p:cNvSpPr txBox="1"/>
          <p:nvPr/>
        </p:nvSpPr>
        <p:spPr>
          <a:xfrm>
            <a:off x="929764" y="179815"/>
            <a:ext cx="313200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Qu’est-ce que la publicité extérieure ?</a:t>
            </a:r>
          </a:p>
        </p:txBody>
      </p:sp>
      <p:sp>
        <p:nvSpPr>
          <p:cNvPr id="28" name="Rectangle 27">
            <a:extLst>
              <a:ext uri="{FF2B5EF4-FFF2-40B4-BE49-F238E27FC236}">
                <a16:creationId xmlns:a16="http://schemas.microsoft.com/office/drawing/2014/main" id="{9C4CAF49-FF18-0D4A-844A-342411468833}"/>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29" name="ZoneTexte 28">
            <a:extLst>
              <a:ext uri="{FF2B5EF4-FFF2-40B4-BE49-F238E27FC236}">
                <a16:creationId xmlns:a16="http://schemas.microsoft.com/office/drawing/2014/main" id="{C5CADA0D-2271-654C-A4E3-CFF01788C7A4}"/>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#00</a:t>
            </a:r>
          </a:p>
        </p:txBody>
      </p:sp>
      <p:sp>
        <p:nvSpPr>
          <p:cNvPr id="31" name="Espace réservé du numéro de diapositive 5">
            <a:extLst>
              <a:ext uri="{FF2B5EF4-FFF2-40B4-BE49-F238E27FC236}">
                <a16:creationId xmlns:a16="http://schemas.microsoft.com/office/drawing/2014/main" id="{9EA9F9F6-221C-F84F-B19B-5EB14DDE5AB4}"/>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latin typeface="Ryman Eco" pitchFamily="2" charset="77"/>
              </a:rPr>
              <a:pPr/>
              <a:t>4</a:t>
            </a:fld>
            <a:endParaRPr lang="fr-FR" sz="900" dirty="0">
              <a:solidFill>
                <a:srgbClr val="000000"/>
              </a:solidFill>
              <a:latin typeface="Ryman Eco" pitchFamily="2" charset="77"/>
            </a:endParaRPr>
          </a:p>
        </p:txBody>
      </p:sp>
      <p:grpSp>
        <p:nvGrpSpPr>
          <p:cNvPr id="8" name="Grouper 17">
            <a:extLst>
              <a:ext uri="{FF2B5EF4-FFF2-40B4-BE49-F238E27FC236}">
                <a16:creationId xmlns:a16="http://schemas.microsoft.com/office/drawing/2014/main" id="{E1DE163A-C971-3A44-80E1-DBC92E4CDF49}"/>
              </a:ext>
            </a:extLst>
          </p:cNvPr>
          <p:cNvGrpSpPr/>
          <p:nvPr/>
        </p:nvGrpSpPr>
        <p:grpSpPr>
          <a:xfrm>
            <a:off x="4328764" y="1896408"/>
            <a:ext cx="3716885" cy="1668022"/>
            <a:chOff x="831110" y="665631"/>
            <a:chExt cx="7963640" cy="4324470"/>
          </a:xfrm>
        </p:grpSpPr>
        <p:pic>
          <p:nvPicPr>
            <p:cNvPr id="9" name="Image 8">
              <a:extLst>
                <a:ext uri="{FF2B5EF4-FFF2-40B4-BE49-F238E27FC236}">
                  <a16:creationId xmlns:a16="http://schemas.microsoft.com/office/drawing/2014/main" id="{2935C644-C5EF-A542-AD86-F08D84B931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1110" y="665631"/>
              <a:ext cx="7963640" cy="4324470"/>
            </a:xfrm>
            <a:prstGeom prst="rect">
              <a:avLst/>
            </a:prstGeom>
          </p:spPr>
        </p:pic>
        <p:sp>
          <p:nvSpPr>
            <p:cNvPr id="10" name="Rectangle 9">
              <a:extLst>
                <a:ext uri="{FF2B5EF4-FFF2-40B4-BE49-F238E27FC236}">
                  <a16:creationId xmlns:a16="http://schemas.microsoft.com/office/drawing/2014/main" id="{B1A94CC9-14F2-AC47-978E-2C8FA8ED11B6}"/>
                </a:ext>
              </a:extLst>
            </p:cNvPr>
            <p:cNvSpPr/>
            <p:nvPr/>
          </p:nvSpPr>
          <p:spPr>
            <a:xfrm>
              <a:off x="1501654" y="1330123"/>
              <a:ext cx="2394065" cy="89247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grpSp>
      <p:sp>
        <p:nvSpPr>
          <p:cNvPr id="11" name="ZoneTexte 10">
            <a:extLst>
              <a:ext uri="{FF2B5EF4-FFF2-40B4-BE49-F238E27FC236}">
                <a16:creationId xmlns:a16="http://schemas.microsoft.com/office/drawing/2014/main" id="{19B3465B-E731-6840-9507-9C82B2F4A804}"/>
              </a:ext>
            </a:extLst>
          </p:cNvPr>
          <p:cNvSpPr txBox="1"/>
          <p:nvPr/>
        </p:nvSpPr>
        <p:spPr>
          <a:xfrm>
            <a:off x="560534" y="3902960"/>
            <a:ext cx="3597537" cy="746358"/>
          </a:xfrm>
          <a:prstGeom prst="rect">
            <a:avLst/>
          </a:prstGeom>
          <a:noFill/>
        </p:spPr>
        <p:txBody>
          <a:bodyPr wrap="square" rtlCol="0" anchor="ctr">
            <a:spAutoFit/>
          </a:bodyPr>
          <a:lstStyle/>
          <a:p>
            <a:r>
              <a:rPr lang="fr-FR" sz="1100" dirty="0">
                <a:solidFill>
                  <a:srgbClr val="659C95"/>
                </a:solidFill>
                <a:latin typeface="Ryman Eco" pitchFamily="2" charset="77"/>
              </a:rPr>
              <a:t>UNE ENSEIGNE</a:t>
            </a:r>
          </a:p>
          <a:p>
            <a:r>
              <a:rPr lang="fr-FR" sz="1050" dirty="0">
                <a:solidFill>
                  <a:srgbClr val="000000"/>
                </a:solidFill>
                <a:latin typeface="Ryman Eco" pitchFamily="2" charset="77"/>
              </a:rPr>
              <a:t>constitue toute inscription, forme ou image apposée sur un immeuble et relative à une activité qui s’y exerce. </a:t>
            </a:r>
          </a:p>
          <a:p>
            <a:r>
              <a:rPr lang="fr-FR" sz="1050" i="1" dirty="0">
                <a:solidFill>
                  <a:srgbClr val="000000"/>
                </a:solidFill>
                <a:latin typeface="Ryman Eco" pitchFamily="2" charset="77"/>
              </a:rPr>
              <a:t>(article L581-3-2° du Code de l’Environnement)</a:t>
            </a:r>
          </a:p>
        </p:txBody>
      </p:sp>
      <p:grpSp>
        <p:nvGrpSpPr>
          <p:cNvPr id="12" name="Grouper 10">
            <a:extLst>
              <a:ext uri="{FF2B5EF4-FFF2-40B4-BE49-F238E27FC236}">
                <a16:creationId xmlns:a16="http://schemas.microsoft.com/office/drawing/2014/main" id="{258E213A-258D-D742-9710-21DD9258D945}"/>
              </a:ext>
            </a:extLst>
          </p:cNvPr>
          <p:cNvGrpSpPr/>
          <p:nvPr/>
        </p:nvGrpSpPr>
        <p:grpSpPr>
          <a:xfrm>
            <a:off x="5052500" y="178911"/>
            <a:ext cx="2922256" cy="1577857"/>
            <a:chOff x="602420" y="845428"/>
            <a:chExt cx="6888688" cy="4140000"/>
          </a:xfrm>
        </p:grpSpPr>
        <p:pic>
          <p:nvPicPr>
            <p:cNvPr id="13" name="Image 12">
              <a:extLst>
                <a:ext uri="{FF2B5EF4-FFF2-40B4-BE49-F238E27FC236}">
                  <a16:creationId xmlns:a16="http://schemas.microsoft.com/office/drawing/2014/main" id="{A3A111D5-C048-FD40-B469-EDBF4BDD3E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7789"/>
            <a:stretch/>
          </p:blipFill>
          <p:spPr>
            <a:xfrm>
              <a:off x="602420" y="845428"/>
              <a:ext cx="6622682" cy="4140000"/>
            </a:xfrm>
            <a:prstGeom prst="rect">
              <a:avLst/>
            </a:prstGeom>
          </p:spPr>
        </p:pic>
        <p:sp>
          <p:nvSpPr>
            <p:cNvPr id="14" name="Rectangle 13">
              <a:extLst>
                <a:ext uri="{FF2B5EF4-FFF2-40B4-BE49-F238E27FC236}">
                  <a16:creationId xmlns:a16="http://schemas.microsoft.com/office/drawing/2014/main" id="{A79D8D59-109F-9043-B40E-EDCF346868B1}"/>
                </a:ext>
              </a:extLst>
            </p:cNvPr>
            <p:cNvSpPr/>
            <p:nvPr/>
          </p:nvSpPr>
          <p:spPr>
            <a:xfrm>
              <a:off x="5877903" y="1012610"/>
              <a:ext cx="1613205" cy="695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grpSp>
      <p:sp>
        <p:nvSpPr>
          <p:cNvPr id="15" name="ZoneTexte 14">
            <a:extLst>
              <a:ext uri="{FF2B5EF4-FFF2-40B4-BE49-F238E27FC236}">
                <a16:creationId xmlns:a16="http://schemas.microsoft.com/office/drawing/2014/main" id="{6540A012-DDCE-2343-A548-0B0C12215150}"/>
              </a:ext>
            </a:extLst>
          </p:cNvPr>
          <p:cNvSpPr txBox="1"/>
          <p:nvPr/>
        </p:nvSpPr>
        <p:spPr>
          <a:xfrm>
            <a:off x="560534" y="763011"/>
            <a:ext cx="3555652" cy="746358"/>
          </a:xfrm>
          <a:prstGeom prst="rect">
            <a:avLst/>
          </a:prstGeom>
          <a:noFill/>
        </p:spPr>
        <p:txBody>
          <a:bodyPr wrap="square" rtlCol="0" anchor="ctr">
            <a:spAutoFit/>
          </a:bodyPr>
          <a:lstStyle/>
          <a:p>
            <a:r>
              <a:rPr lang="fr-FR" sz="1100" dirty="0">
                <a:solidFill>
                  <a:srgbClr val="659C95"/>
                </a:solidFill>
                <a:latin typeface="Ryman Eco" pitchFamily="2" charset="77"/>
              </a:rPr>
              <a:t>UNE PRÉ-ENSEIGNE</a:t>
            </a:r>
          </a:p>
          <a:p>
            <a:pPr algn="just"/>
            <a:r>
              <a:rPr lang="fr-FR" sz="1050" dirty="0">
                <a:solidFill>
                  <a:srgbClr val="000000"/>
                </a:solidFill>
                <a:latin typeface="Ryman Eco" pitchFamily="2" charset="77"/>
              </a:rPr>
              <a:t>constitue toute inscription, forme ou image indiquant la proximité d’un immeuble où s’exerce une activité déterminée. </a:t>
            </a:r>
          </a:p>
        </p:txBody>
      </p:sp>
      <p:sp>
        <p:nvSpPr>
          <p:cNvPr id="16" name="ZoneTexte 15">
            <a:extLst>
              <a:ext uri="{FF2B5EF4-FFF2-40B4-BE49-F238E27FC236}">
                <a16:creationId xmlns:a16="http://schemas.microsoft.com/office/drawing/2014/main" id="{91E382BE-7E08-684C-87F8-096DE9740E87}"/>
              </a:ext>
            </a:extLst>
          </p:cNvPr>
          <p:cNvSpPr txBox="1"/>
          <p:nvPr/>
        </p:nvSpPr>
        <p:spPr>
          <a:xfrm>
            <a:off x="540967" y="2009644"/>
            <a:ext cx="3617104" cy="1231106"/>
          </a:xfrm>
          <a:prstGeom prst="rect">
            <a:avLst/>
          </a:prstGeom>
          <a:noFill/>
        </p:spPr>
        <p:txBody>
          <a:bodyPr wrap="square" rtlCol="0" anchor="ctr">
            <a:spAutoFit/>
          </a:bodyPr>
          <a:lstStyle/>
          <a:p>
            <a:r>
              <a:rPr lang="fr-FR" sz="1100" dirty="0">
                <a:solidFill>
                  <a:srgbClr val="659C95"/>
                </a:solidFill>
                <a:latin typeface="Ryman Eco" pitchFamily="2" charset="77"/>
              </a:rPr>
              <a:t>UNE PUBLICITÉ</a:t>
            </a:r>
          </a:p>
          <a:p>
            <a:pPr algn="just"/>
            <a:r>
              <a:rPr lang="fr-FR" sz="1050" dirty="0">
                <a:solidFill>
                  <a:srgbClr val="000000"/>
                </a:solidFill>
                <a:latin typeface="Ryman Eco" pitchFamily="2" charset="77"/>
              </a:rPr>
              <a:t>constitue, à l’exclusion des enseignes et des pré-enseignes, toute inscription, forme ou image destinée à informer le public ou à attirer son attention, les dispositifs dont le principal objet est de recevoir les dites inscriptions, formes oui images étant assimilées à des publicités. </a:t>
            </a:r>
            <a:r>
              <a:rPr lang="fr-FR" sz="1050" i="1" dirty="0">
                <a:solidFill>
                  <a:srgbClr val="000000"/>
                </a:solidFill>
                <a:latin typeface="Ryman Eco" pitchFamily="2" charset="77"/>
              </a:rPr>
              <a:t>(article L581-3-1° du Code de l’Environnement)</a:t>
            </a:r>
          </a:p>
        </p:txBody>
      </p:sp>
      <p:pic>
        <p:nvPicPr>
          <p:cNvPr id="17" name="Image 16">
            <a:extLst>
              <a:ext uri="{FF2B5EF4-FFF2-40B4-BE49-F238E27FC236}">
                <a16:creationId xmlns:a16="http://schemas.microsoft.com/office/drawing/2014/main" id="{37F89A14-C01B-984C-A696-68DD8954E3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7601"/>
          <a:stretch/>
        </p:blipFill>
        <p:spPr>
          <a:xfrm>
            <a:off x="4382017" y="3640860"/>
            <a:ext cx="4145783" cy="1398285"/>
          </a:xfrm>
          <a:prstGeom prst="rect">
            <a:avLst/>
          </a:prstGeom>
        </p:spPr>
      </p:pic>
    </p:spTree>
    <p:extLst>
      <p:ext uri="{BB962C8B-B14F-4D97-AF65-F5344CB8AC3E}">
        <p14:creationId xmlns:p14="http://schemas.microsoft.com/office/powerpoint/2010/main" val="2086068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AdobeStock_75392250.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87293" y="0"/>
            <a:ext cx="4856707" cy="5148383"/>
          </a:xfrm>
          <a:prstGeom prst="rect">
            <a:avLst/>
          </a:prstGeom>
        </p:spPr>
      </p:pic>
      <p:sp>
        <p:nvSpPr>
          <p:cNvPr id="2" name="Rectangle 1"/>
          <p:cNvSpPr/>
          <p:nvPr/>
        </p:nvSpPr>
        <p:spPr>
          <a:xfrm>
            <a:off x="2808568" y="1066561"/>
            <a:ext cx="3060889" cy="2947285"/>
          </a:xfrm>
          <a:prstGeom prst="rect">
            <a:avLst/>
          </a:prstGeom>
          <a:noFill/>
          <a:ln>
            <a:solidFill>
              <a:srgbClr val="DE4F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4" name="ZoneTexte 3"/>
          <p:cNvSpPr txBox="1"/>
          <p:nvPr/>
        </p:nvSpPr>
        <p:spPr>
          <a:xfrm>
            <a:off x="626121" y="1931863"/>
            <a:ext cx="3060497" cy="1409617"/>
          </a:xfrm>
          <a:prstGeom prst="rect">
            <a:avLst/>
          </a:prstGeom>
          <a:solidFill>
            <a:srgbClr val="FFFFFF"/>
          </a:solidFill>
          <a:ln>
            <a:solidFill>
              <a:srgbClr val="FFFFFF"/>
            </a:solidFill>
          </a:ln>
        </p:spPr>
        <p:txBody>
          <a:bodyPr wrap="square" rtlCol="0">
            <a:spAutoFit/>
          </a:bodyPr>
          <a:lstStyle/>
          <a:p>
            <a:pPr algn="r">
              <a:lnSpc>
                <a:spcPct val="120000"/>
              </a:lnSpc>
            </a:pPr>
            <a:r>
              <a:rPr lang="fr-FR" sz="2400" dirty="0">
                <a:solidFill>
                  <a:srgbClr val="000000"/>
                </a:solidFill>
                <a:latin typeface="Ryman Eco" pitchFamily="2" charset="77"/>
              </a:rPr>
              <a:t>Merci pour votre attention et votre participation</a:t>
            </a:r>
          </a:p>
        </p:txBody>
      </p:sp>
      <p:sp>
        <p:nvSpPr>
          <p:cNvPr id="6" name="Rectangle 5"/>
          <p:cNvSpPr/>
          <p:nvPr/>
        </p:nvSpPr>
        <p:spPr>
          <a:xfrm>
            <a:off x="802679" y="4797606"/>
            <a:ext cx="3929797" cy="215444"/>
          </a:xfrm>
          <a:prstGeom prst="rect">
            <a:avLst/>
          </a:prstGeom>
        </p:spPr>
        <p:txBody>
          <a:bodyPr wrap="square">
            <a:spAutoFit/>
          </a:bodyPr>
          <a:lstStyle/>
          <a:p>
            <a:r>
              <a:rPr lang="fr-FR" sz="800" dirty="0">
                <a:solidFill>
                  <a:schemeClr val="accent6">
                    <a:lumMod val="75000"/>
                  </a:schemeClr>
                </a:solidFill>
                <a:latin typeface="Ryman Eco" pitchFamily="2" charset="77"/>
              </a:rPr>
              <a:t>Bureau d’études Go Pub Conseil</a:t>
            </a:r>
          </a:p>
        </p:txBody>
      </p:sp>
      <p:pic>
        <p:nvPicPr>
          <p:cNvPr id="7" name="Image 6" descr="LOGO GPC_cour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78" y="4463035"/>
            <a:ext cx="857250" cy="494326"/>
          </a:xfrm>
          <a:prstGeom prst="rect">
            <a:avLst/>
          </a:prstGeom>
        </p:spPr>
      </p:pic>
      <p:sp>
        <p:nvSpPr>
          <p:cNvPr id="12" name="Espace réservé du pied de page 2">
            <a:extLst>
              <a:ext uri="{FF2B5EF4-FFF2-40B4-BE49-F238E27FC236}">
                <a16:creationId xmlns:a16="http://schemas.microsoft.com/office/drawing/2014/main" id="{07876584-082F-4F46-8B78-DE97377F1EA1}"/>
              </a:ext>
            </a:extLst>
          </p:cNvPr>
          <p:cNvSpPr>
            <a:spLocks noGrp="1"/>
          </p:cNvSpPr>
          <p:nvPr>
            <p:ph type="ftr" sz="quarter" idx="11"/>
          </p:nvPr>
        </p:nvSpPr>
        <p:spPr>
          <a:xfrm>
            <a:off x="-1260" y="4968655"/>
            <a:ext cx="1862051" cy="194862"/>
          </a:xfrm>
        </p:spPr>
        <p:txBody>
          <a:bodyPr anchor="ctr"/>
          <a:lstStyle/>
          <a:p>
            <a:r>
              <a:rPr lang="fr-FR" sz="500" dirty="0">
                <a:solidFill>
                  <a:srgbClr val="000000"/>
                </a:solidFill>
                <a:latin typeface="Ryman Eco" pitchFamily="2" charset="77"/>
                <a:cs typeface="Ryman Eco"/>
              </a:rPr>
              <a:t>Tous droits réservés GO PUB - Document confidentiel</a:t>
            </a:r>
          </a:p>
        </p:txBody>
      </p:sp>
      <p:sp>
        <p:nvSpPr>
          <p:cNvPr id="10" name="Espace réservé du numéro de diapositive 5">
            <a:extLst>
              <a:ext uri="{FF2B5EF4-FFF2-40B4-BE49-F238E27FC236}">
                <a16:creationId xmlns:a16="http://schemas.microsoft.com/office/drawing/2014/main" id="{DDE0DE4C-9FF7-B847-81D8-C3A2D53C7ABD}"/>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40</a:t>
            </a:fld>
            <a:endParaRPr lang="fr-FR" sz="900" dirty="0">
              <a:solidFill>
                <a:srgbClr val="000000"/>
              </a:solidFill>
            </a:endParaRPr>
          </a:p>
        </p:txBody>
      </p:sp>
    </p:spTree>
    <p:extLst>
      <p:ext uri="{BB962C8B-B14F-4D97-AF65-F5344CB8AC3E}">
        <p14:creationId xmlns:p14="http://schemas.microsoft.com/office/powerpoint/2010/main" val="269119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C5264728-F78A-9645-8CF6-FE6B8AE3C17C}"/>
              </a:ext>
            </a:extLst>
          </p:cNvPr>
          <p:cNvSpPr txBox="1"/>
          <p:nvPr/>
        </p:nvSpPr>
        <p:spPr>
          <a:xfrm>
            <a:off x="929764" y="179815"/>
            <a:ext cx="4472816"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Un document à la croisée de nombreuses thématiques</a:t>
            </a:r>
          </a:p>
        </p:txBody>
      </p:sp>
      <p:sp>
        <p:nvSpPr>
          <p:cNvPr id="28" name="Rectangle 27">
            <a:extLst>
              <a:ext uri="{FF2B5EF4-FFF2-40B4-BE49-F238E27FC236}">
                <a16:creationId xmlns:a16="http://schemas.microsoft.com/office/drawing/2014/main" id="{9C4CAF49-FF18-0D4A-844A-342411468833}"/>
              </a:ext>
            </a:extLst>
          </p:cNvPr>
          <p:cNvSpPr/>
          <p:nvPr/>
        </p:nvSpPr>
        <p:spPr>
          <a:xfrm>
            <a:off x="-73255" y="121917"/>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Ryman Eco" pitchFamily="2" charset="77"/>
            </a:endParaRPr>
          </a:p>
        </p:txBody>
      </p:sp>
      <p:sp>
        <p:nvSpPr>
          <p:cNvPr id="29" name="ZoneTexte 28">
            <a:extLst>
              <a:ext uri="{FF2B5EF4-FFF2-40B4-BE49-F238E27FC236}">
                <a16:creationId xmlns:a16="http://schemas.microsoft.com/office/drawing/2014/main" id="{C5CADA0D-2271-654C-A4E3-CFF01788C7A4}"/>
              </a:ext>
            </a:extLst>
          </p:cNvPr>
          <p:cNvSpPr txBox="1"/>
          <p:nvPr/>
        </p:nvSpPr>
        <p:spPr>
          <a:xfrm>
            <a:off x="341931"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#00</a:t>
            </a:r>
          </a:p>
        </p:txBody>
      </p:sp>
      <p:sp>
        <p:nvSpPr>
          <p:cNvPr id="30" name="Espace réservé du pied de page 2">
            <a:extLst>
              <a:ext uri="{FF2B5EF4-FFF2-40B4-BE49-F238E27FC236}">
                <a16:creationId xmlns:a16="http://schemas.microsoft.com/office/drawing/2014/main" id="{A8C1CDE1-CEFB-1F4D-94F6-E21D2DF81C15}"/>
              </a:ext>
            </a:extLst>
          </p:cNvPr>
          <p:cNvSpPr txBox="1">
            <a:spLocks/>
          </p:cNvSpPr>
          <p:nvPr/>
        </p:nvSpPr>
        <p:spPr>
          <a:xfrm>
            <a:off x="-1260" y="4968655"/>
            <a:ext cx="1862051" cy="194862"/>
          </a:xfrm>
          <a:prstGeom prst="rect">
            <a:avLst/>
          </a:prstGeom>
        </p:spPr>
        <p:txBody>
          <a:bodyPr anchor="ct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500" dirty="0">
                <a:solidFill>
                  <a:srgbClr val="000000"/>
                </a:solidFill>
                <a:latin typeface="Ryman Eco" pitchFamily="2" charset="77"/>
                <a:cs typeface="Ryman Eco"/>
              </a:rPr>
              <a:t>Tous droits réservés GO PUB - Document confidentiel</a:t>
            </a:r>
          </a:p>
        </p:txBody>
      </p:sp>
      <p:pic>
        <p:nvPicPr>
          <p:cNvPr id="3" name="Image 2">
            <a:extLst>
              <a:ext uri="{FF2B5EF4-FFF2-40B4-BE49-F238E27FC236}">
                <a16:creationId xmlns:a16="http://schemas.microsoft.com/office/drawing/2014/main" id="{5C3AA76C-689E-F94D-8B05-EA80DB1722C6}"/>
              </a:ext>
            </a:extLst>
          </p:cNvPr>
          <p:cNvPicPr>
            <a:picLocks noChangeAspect="1"/>
          </p:cNvPicPr>
          <p:nvPr/>
        </p:nvPicPr>
        <p:blipFill>
          <a:blip r:embed="rId2"/>
          <a:stretch>
            <a:fillRect/>
          </a:stretch>
        </p:blipFill>
        <p:spPr>
          <a:xfrm>
            <a:off x="0" y="467964"/>
            <a:ext cx="9144000" cy="4527612"/>
          </a:xfrm>
          <a:prstGeom prst="rect">
            <a:avLst/>
          </a:prstGeom>
        </p:spPr>
      </p:pic>
      <p:sp>
        <p:nvSpPr>
          <p:cNvPr id="8" name="Espace réservé du numéro de diapositive 5">
            <a:extLst>
              <a:ext uri="{FF2B5EF4-FFF2-40B4-BE49-F238E27FC236}">
                <a16:creationId xmlns:a16="http://schemas.microsoft.com/office/drawing/2014/main" id="{FC5EF626-68D4-1A47-8792-45AAD638BC38}"/>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5</a:t>
            </a:fld>
            <a:endParaRPr lang="fr-FR" sz="900" dirty="0">
              <a:solidFill>
                <a:srgbClr val="000000"/>
              </a:solidFill>
            </a:endParaRPr>
          </a:p>
        </p:txBody>
      </p:sp>
    </p:spTree>
    <p:extLst>
      <p:ext uri="{BB962C8B-B14F-4D97-AF65-F5344CB8AC3E}">
        <p14:creationId xmlns:p14="http://schemas.microsoft.com/office/powerpoint/2010/main" val="67540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C5264728-F78A-9645-8CF6-FE6B8AE3C17C}"/>
              </a:ext>
            </a:extLst>
          </p:cNvPr>
          <p:cNvSpPr txBox="1"/>
          <p:nvPr/>
        </p:nvSpPr>
        <p:spPr>
          <a:xfrm>
            <a:off x="929762" y="179817"/>
            <a:ext cx="2736000" cy="307777"/>
          </a:xfrm>
          <a:prstGeom prst="rect">
            <a:avLst/>
          </a:prstGeom>
          <a:solidFill>
            <a:schemeClr val="bg1"/>
          </a:solidFill>
          <a:ln>
            <a:solidFill>
              <a:schemeClr val="bg1"/>
            </a:solidFill>
          </a:ln>
        </p:spPr>
        <p:txBody>
          <a:bodyPr wrap="square" rtlCol="0" anchor="ctr">
            <a:spAutoFit/>
          </a:bodyPr>
          <a:lstStyle/>
          <a:p>
            <a:pPr defTabSz="685800"/>
            <a:r>
              <a:rPr lang="fr-FR" sz="1400" dirty="0">
                <a:solidFill>
                  <a:srgbClr val="659C95"/>
                </a:solidFill>
                <a:latin typeface="Ryman Eco" pitchFamily="2" charset="77"/>
              </a:rPr>
              <a:t>Une procédure similaire au PLU</a:t>
            </a:r>
          </a:p>
        </p:txBody>
      </p:sp>
      <p:sp>
        <p:nvSpPr>
          <p:cNvPr id="28" name="Rectangle 27">
            <a:extLst>
              <a:ext uri="{FF2B5EF4-FFF2-40B4-BE49-F238E27FC236}">
                <a16:creationId xmlns:a16="http://schemas.microsoft.com/office/drawing/2014/main" id="{9C4CAF49-FF18-0D4A-844A-342411468833}"/>
              </a:ext>
            </a:extLst>
          </p:cNvPr>
          <p:cNvSpPr/>
          <p:nvPr/>
        </p:nvSpPr>
        <p:spPr>
          <a:xfrm>
            <a:off x="-73255" y="121917"/>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fr-FR" dirty="0">
              <a:solidFill>
                <a:prstClr val="white"/>
              </a:solidFill>
              <a:latin typeface="Ryman Eco" pitchFamily="2" charset="77"/>
            </a:endParaRPr>
          </a:p>
        </p:txBody>
      </p:sp>
      <p:sp>
        <p:nvSpPr>
          <p:cNvPr id="29" name="ZoneTexte 28">
            <a:extLst>
              <a:ext uri="{FF2B5EF4-FFF2-40B4-BE49-F238E27FC236}">
                <a16:creationId xmlns:a16="http://schemas.microsoft.com/office/drawing/2014/main" id="{C5CADA0D-2271-654C-A4E3-CFF01788C7A4}"/>
              </a:ext>
            </a:extLst>
          </p:cNvPr>
          <p:cNvSpPr txBox="1"/>
          <p:nvPr/>
        </p:nvSpPr>
        <p:spPr>
          <a:xfrm>
            <a:off x="341931" y="166020"/>
            <a:ext cx="531161" cy="338554"/>
          </a:xfrm>
          <a:prstGeom prst="rect">
            <a:avLst/>
          </a:prstGeom>
          <a:solidFill>
            <a:srgbClr val="FFFFFF"/>
          </a:solidFill>
        </p:spPr>
        <p:txBody>
          <a:bodyPr wrap="square" rtlCol="0" anchor="ctr">
            <a:spAutoFit/>
          </a:bodyPr>
          <a:lstStyle/>
          <a:p>
            <a:pPr defTabSz="685800"/>
            <a:r>
              <a:rPr lang="fr-FR" sz="1600" dirty="0">
                <a:solidFill>
                  <a:srgbClr val="DE9360"/>
                </a:solidFill>
                <a:latin typeface="Ryman Eco" pitchFamily="2" charset="77"/>
                <a:cs typeface="Ryman Eco"/>
              </a:rPr>
              <a:t>#00</a:t>
            </a:r>
          </a:p>
        </p:txBody>
      </p:sp>
      <p:sp>
        <p:nvSpPr>
          <p:cNvPr id="30" name="Espace réservé du pied de page 2">
            <a:extLst>
              <a:ext uri="{FF2B5EF4-FFF2-40B4-BE49-F238E27FC236}">
                <a16:creationId xmlns:a16="http://schemas.microsoft.com/office/drawing/2014/main" id="{A8C1CDE1-CEFB-1F4D-94F6-E21D2DF81C15}"/>
              </a:ext>
            </a:extLst>
          </p:cNvPr>
          <p:cNvSpPr txBox="1">
            <a:spLocks/>
          </p:cNvSpPr>
          <p:nvPr/>
        </p:nvSpPr>
        <p:spPr>
          <a:xfrm>
            <a:off x="-1260" y="4968655"/>
            <a:ext cx="1862051" cy="194862"/>
          </a:xfrm>
          <a:prstGeom prst="rect">
            <a:avLst/>
          </a:prstGeom>
        </p:spPr>
        <p:txBody>
          <a:bodyPr anchor="ct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fr-FR" sz="500" dirty="0">
                <a:solidFill>
                  <a:srgbClr val="000000"/>
                </a:solidFill>
                <a:latin typeface="Ryman Eco" pitchFamily="2" charset="77"/>
                <a:cs typeface="Ryman Eco"/>
              </a:rPr>
              <a:t>Tous droits réservés GO PUB - Document confidentiel</a:t>
            </a:r>
          </a:p>
        </p:txBody>
      </p:sp>
      <p:sp>
        <p:nvSpPr>
          <p:cNvPr id="9" name="Flèche vers la droite 8">
            <a:extLst>
              <a:ext uri="{FF2B5EF4-FFF2-40B4-BE49-F238E27FC236}">
                <a16:creationId xmlns:a16="http://schemas.microsoft.com/office/drawing/2014/main" id="{33DE58B7-4E5C-284C-A277-A99431ED975B}"/>
              </a:ext>
            </a:extLst>
          </p:cNvPr>
          <p:cNvSpPr/>
          <p:nvPr/>
        </p:nvSpPr>
        <p:spPr>
          <a:xfrm>
            <a:off x="166689" y="2847833"/>
            <a:ext cx="8564562" cy="206376"/>
          </a:xfrm>
          <a:prstGeom prst="rightArrow">
            <a:avLst>
              <a:gd name="adj1" fmla="val 50000"/>
              <a:gd name="adj2" fmla="val 89583"/>
            </a:avLst>
          </a:prstGeom>
          <a:solidFill>
            <a:srgbClr val="CCDAD7"/>
          </a:solid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30DF8751-BCB3-8B45-94B0-3C829C82AAA6}"/>
              </a:ext>
            </a:extLst>
          </p:cNvPr>
          <p:cNvCxnSpPr/>
          <p:nvPr/>
        </p:nvCxnSpPr>
        <p:spPr>
          <a:xfrm flipV="1">
            <a:off x="2705266" y="1611492"/>
            <a:ext cx="0" cy="1394158"/>
          </a:xfrm>
          <a:prstGeom prst="line">
            <a:avLst/>
          </a:prstGeom>
          <a:ln>
            <a:solidFill>
              <a:srgbClr val="659C95"/>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826A048-09D9-A046-90B0-F56CEFC8195E}"/>
              </a:ext>
            </a:extLst>
          </p:cNvPr>
          <p:cNvSpPr/>
          <p:nvPr/>
        </p:nvSpPr>
        <p:spPr>
          <a:xfrm>
            <a:off x="2705266" y="1562866"/>
            <a:ext cx="1611678" cy="1154162"/>
          </a:xfrm>
          <a:prstGeom prst="rect">
            <a:avLst/>
          </a:prstGeom>
        </p:spPr>
        <p:txBody>
          <a:bodyPr wrap="square" anchor="ctr">
            <a:spAutoFit/>
          </a:bodyPr>
          <a:lstStyle/>
          <a:p>
            <a:pPr fontAlgn="auto">
              <a:spcBef>
                <a:spcPts val="0"/>
              </a:spcBef>
              <a:spcAft>
                <a:spcPts val="0"/>
              </a:spcAft>
              <a:buNone/>
            </a:pPr>
            <a:r>
              <a:rPr lang="fr-FR" sz="1400" dirty="0">
                <a:solidFill>
                  <a:srgbClr val="659C95"/>
                </a:solidFill>
                <a:latin typeface="Ryman Eco"/>
                <a:ea typeface="Roboto" charset="0"/>
                <a:cs typeface="Ryman Eco"/>
              </a:rPr>
              <a:t>Étape 3 </a:t>
            </a:r>
          </a:p>
          <a:p>
            <a:pPr fontAlgn="auto">
              <a:spcBef>
                <a:spcPts val="0"/>
              </a:spcBef>
              <a:spcAft>
                <a:spcPts val="0"/>
              </a:spcAft>
              <a:buNone/>
            </a:pPr>
            <a:endParaRPr lang="fr-FR" sz="1100" dirty="0">
              <a:latin typeface="Ryman Eco"/>
              <a:ea typeface="Roboto" charset="0"/>
              <a:cs typeface="Ryman Eco"/>
            </a:endParaRPr>
          </a:p>
          <a:p>
            <a:pPr fontAlgn="auto">
              <a:spcBef>
                <a:spcPts val="0"/>
              </a:spcBef>
              <a:spcAft>
                <a:spcPts val="0"/>
              </a:spcAft>
              <a:defRPr/>
            </a:pPr>
            <a:r>
              <a:rPr lang="fr-FR" sz="1100" dirty="0">
                <a:solidFill>
                  <a:srgbClr val="000000"/>
                </a:solidFill>
                <a:latin typeface="Ryman Eco"/>
                <a:ea typeface="Roboto" charset="0"/>
                <a:cs typeface="Ryman Eco"/>
              </a:rPr>
              <a:t>Délibération arrêtant le projet de RLP et tirant le bilan de la concertation</a:t>
            </a:r>
          </a:p>
        </p:txBody>
      </p:sp>
      <p:sp>
        <p:nvSpPr>
          <p:cNvPr id="12" name="Rectangle 11">
            <a:extLst>
              <a:ext uri="{FF2B5EF4-FFF2-40B4-BE49-F238E27FC236}">
                <a16:creationId xmlns:a16="http://schemas.microsoft.com/office/drawing/2014/main" id="{1F730A58-F56B-E144-9FA7-20B4D5684C74}"/>
              </a:ext>
            </a:extLst>
          </p:cNvPr>
          <p:cNvSpPr/>
          <p:nvPr/>
        </p:nvSpPr>
        <p:spPr>
          <a:xfrm>
            <a:off x="4003883" y="3303327"/>
            <a:ext cx="1990208" cy="1031051"/>
          </a:xfrm>
          <a:prstGeom prst="rect">
            <a:avLst/>
          </a:prstGeom>
        </p:spPr>
        <p:txBody>
          <a:bodyPr wrap="square" anchor="ctr">
            <a:spAutoFit/>
          </a:bodyPr>
          <a:lstStyle/>
          <a:p>
            <a:pPr fontAlgn="auto">
              <a:spcBef>
                <a:spcPts val="0"/>
              </a:spcBef>
              <a:spcAft>
                <a:spcPts val="0"/>
              </a:spcAft>
              <a:buNone/>
            </a:pPr>
            <a:r>
              <a:rPr lang="fr-FR" sz="1400" dirty="0">
                <a:solidFill>
                  <a:srgbClr val="659C95"/>
                </a:solidFill>
                <a:latin typeface="Ryman Eco"/>
                <a:ea typeface="Roboto" charset="0"/>
                <a:cs typeface="Ryman Eco"/>
              </a:rPr>
              <a:t>Étape 4</a:t>
            </a:r>
          </a:p>
          <a:p>
            <a:pPr fontAlgn="auto">
              <a:spcBef>
                <a:spcPts val="0"/>
              </a:spcBef>
              <a:spcAft>
                <a:spcPts val="0"/>
              </a:spcAft>
              <a:buNone/>
            </a:pPr>
            <a:endParaRPr lang="fr-FR" sz="1200" dirty="0">
              <a:solidFill>
                <a:srgbClr val="000000"/>
              </a:solidFill>
              <a:latin typeface="Ryman Eco"/>
              <a:ea typeface="Roboto" charset="0"/>
              <a:cs typeface="Ryman Eco"/>
            </a:endParaRPr>
          </a:p>
          <a:p>
            <a:pPr fontAlgn="auto">
              <a:spcBef>
                <a:spcPts val="0"/>
              </a:spcBef>
              <a:spcAft>
                <a:spcPts val="0"/>
              </a:spcAft>
              <a:defRPr/>
            </a:pPr>
            <a:r>
              <a:rPr lang="fr-FR" sz="1100" dirty="0">
                <a:solidFill>
                  <a:srgbClr val="000000"/>
                </a:solidFill>
                <a:latin typeface="Ryman Eco"/>
                <a:ea typeface="Roboto" charset="0"/>
                <a:cs typeface="Ryman Eco"/>
              </a:rPr>
              <a:t>Projet transmis pour avis aux PPA et à la CDNPS</a:t>
            </a:r>
          </a:p>
          <a:p>
            <a:pPr>
              <a:defRPr/>
            </a:pPr>
            <a:r>
              <a:rPr lang="fr-FR" sz="1100" dirty="0">
                <a:solidFill>
                  <a:schemeClr val="tx2">
                    <a:lumMod val="60000"/>
                    <a:lumOff val="40000"/>
                  </a:schemeClr>
                </a:solidFill>
                <a:latin typeface="Ryman Eco"/>
                <a:ea typeface="Roboto" charset="0"/>
                <a:cs typeface="Ryman Eco"/>
              </a:rPr>
              <a:t>Avis dans les 3 mois </a:t>
            </a:r>
          </a:p>
        </p:txBody>
      </p:sp>
      <p:cxnSp>
        <p:nvCxnSpPr>
          <p:cNvPr id="13" name="Connecteur droit 12">
            <a:extLst>
              <a:ext uri="{FF2B5EF4-FFF2-40B4-BE49-F238E27FC236}">
                <a16:creationId xmlns:a16="http://schemas.microsoft.com/office/drawing/2014/main" id="{FFD37881-403C-D240-96EB-23DE441A7C17}"/>
              </a:ext>
            </a:extLst>
          </p:cNvPr>
          <p:cNvCxnSpPr/>
          <p:nvPr/>
        </p:nvCxnSpPr>
        <p:spPr>
          <a:xfrm flipV="1">
            <a:off x="4003883" y="2904984"/>
            <a:ext cx="0" cy="1308145"/>
          </a:xfrm>
          <a:prstGeom prst="line">
            <a:avLst/>
          </a:prstGeom>
          <a:ln>
            <a:solidFill>
              <a:srgbClr val="659C95"/>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F385EB0A-934D-6643-BAD3-B1E19C445ADC}"/>
              </a:ext>
            </a:extLst>
          </p:cNvPr>
          <p:cNvSpPr/>
          <p:nvPr/>
        </p:nvSpPr>
        <p:spPr>
          <a:xfrm>
            <a:off x="5129860" y="1562866"/>
            <a:ext cx="1880540" cy="1138773"/>
          </a:xfrm>
          <a:prstGeom prst="rect">
            <a:avLst/>
          </a:prstGeom>
        </p:spPr>
        <p:txBody>
          <a:bodyPr wrap="square" anchor="ctr">
            <a:spAutoFit/>
          </a:bodyPr>
          <a:lstStyle/>
          <a:p>
            <a:pPr fontAlgn="auto">
              <a:spcBef>
                <a:spcPts val="0"/>
              </a:spcBef>
              <a:spcAft>
                <a:spcPts val="0"/>
              </a:spcAft>
              <a:buNone/>
            </a:pPr>
            <a:r>
              <a:rPr lang="fr-FR" sz="1200" dirty="0">
                <a:solidFill>
                  <a:srgbClr val="659C95"/>
                </a:solidFill>
                <a:latin typeface="Ryman Eco"/>
                <a:ea typeface="Roboto" charset="0"/>
                <a:cs typeface="Ryman Eco"/>
              </a:rPr>
              <a:t>Étape 5</a:t>
            </a:r>
          </a:p>
          <a:p>
            <a:pPr fontAlgn="auto">
              <a:spcBef>
                <a:spcPts val="0"/>
              </a:spcBef>
              <a:spcAft>
                <a:spcPts val="0"/>
              </a:spcAft>
              <a:buNone/>
            </a:pPr>
            <a:endParaRPr lang="fr-FR" sz="1200" dirty="0">
              <a:solidFill>
                <a:srgbClr val="659C95"/>
              </a:solidFill>
              <a:latin typeface="Ryman Eco"/>
              <a:ea typeface="Roboto" charset="0"/>
              <a:cs typeface="Ryman Eco"/>
            </a:endParaRPr>
          </a:p>
          <a:p>
            <a:pPr fontAlgn="auto">
              <a:spcBef>
                <a:spcPts val="0"/>
              </a:spcBef>
              <a:spcAft>
                <a:spcPts val="0"/>
              </a:spcAft>
              <a:defRPr/>
            </a:pPr>
            <a:r>
              <a:rPr lang="fr-FR" sz="1100" dirty="0">
                <a:solidFill>
                  <a:srgbClr val="000000"/>
                </a:solidFill>
                <a:latin typeface="Ryman Eco"/>
                <a:ea typeface="Roboto" charset="0"/>
                <a:cs typeface="Ryman Eco"/>
              </a:rPr>
              <a:t>Enquête publique et </a:t>
            </a:r>
          </a:p>
          <a:p>
            <a:pPr fontAlgn="auto">
              <a:spcBef>
                <a:spcPts val="0"/>
              </a:spcBef>
              <a:spcAft>
                <a:spcPts val="0"/>
              </a:spcAft>
              <a:defRPr/>
            </a:pPr>
            <a:r>
              <a:rPr lang="fr-FR" sz="1100" dirty="0">
                <a:solidFill>
                  <a:srgbClr val="000000"/>
                </a:solidFill>
                <a:latin typeface="Ryman Eco"/>
                <a:ea typeface="Roboto" charset="0"/>
                <a:cs typeface="Ryman Eco"/>
              </a:rPr>
              <a:t>rapport du commissaire-enquêteur</a:t>
            </a:r>
          </a:p>
          <a:p>
            <a:pPr fontAlgn="auto">
              <a:spcBef>
                <a:spcPts val="0"/>
              </a:spcBef>
              <a:spcAft>
                <a:spcPts val="0"/>
              </a:spcAft>
              <a:defRPr/>
            </a:pPr>
            <a:r>
              <a:rPr lang="fr-FR" sz="1100" dirty="0">
                <a:solidFill>
                  <a:schemeClr val="tx2">
                    <a:lumMod val="60000"/>
                    <a:lumOff val="40000"/>
                  </a:schemeClr>
                </a:solidFill>
                <a:latin typeface="Ryman Eco"/>
                <a:ea typeface="Roboto" charset="0"/>
                <a:cs typeface="Ryman Eco"/>
              </a:rPr>
              <a:t>2 mois</a:t>
            </a:r>
          </a:p>
        </p:txBody>
      </p:sp>
      <p:cxnSp>
        <p:nvCxnSpPr>
          <p:cNvPr id="15" name="Connecteur droit 14">
            <a:extLst>
              <a:ext uri="{FF2B5EF4-FFF2-40B4-BE49-F238E27FC236}">
                <a16:creationId xmlns:a16="http://schemas.microsoft.com/office/drawing/2014/main" id="{73979033-09A3-D045-8924-14D8706D1E97}"/>
              </a:ext>
            </a:extLst>
          </p:cNvPr>
          <p:cNvCxnSpPr/>
          <p:nvPr/>
        </p:nvCxnSpPr>
        <p:spPr>
          <a:xfrm flipV="1">
            <a:off x="5073021" y="1611492"/>
            <a:ext cx="0" cy="1394159"/>
          </a:xfrm>
          <a:prstGeom prst="line">
            <a:avLst/>
          </a:prstGeom>
          <a:ln>
            <a:solidFill>
              <a:srgbClr val="659C95"/>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B6AECD42-5145-DA47-8A05-5F6F22ADF13B}"/>
              </a:ext>
            </a:extLst>
          </p:cNvPr>
          <p:cNvCxnSpPr/>
          <p:nvPr/>
        </p:nvCxnSpPr>
        <p:spPr>
          <a:xfrm flipV="1">
            <a:off x="261034" y="1113031"/>
            <a:ext cx="0" cy="1892619"/>
          </a:xfrm>
          <a:prstGeom prst="line">
            <a:avLst/>
          </a:prstGeom>
          <a:ln>
            <a:solidFill>
              <a:srgbClr val="659C95"/>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1338FA3-78FF-D047-A05C-2E8F039B6C8C}"/>
              </a:ext>
            </a:extLst>
          </p:cNvPr>
          <p:cNvSpPr/>
          <p:nvPr/>
        </p:nvSpPr>
        <p:spPr>
          <a:xfrm>
            <a:off x="325630" y="1006206"/>
            <a:ext cx="1807969" cy="1846659"/>
          </a:xfrm>
          <a:prstGeom prst="rect">
            <a:avLst/>
          </a:prstGeom>
        </p:spPr>
        <p:txBody>
          <a:bodyPr wrap="square" anchor="ctr">
            <a:spAutoFit/>
          </a:bodyPr>
          <a:lstStyle/>
          <a:p>
            <a:pPr fontAlgn="auto">
              <a:spcBef>
                <a:spcPts val="0"/>
              </a:spcBef>
              <a:spcAft>
                <a:spcPts val="0"/>
              </a:spcAft>
              <a:buNone/>
            </a:pPr>
            <a:r>
              <a:rPr lang="fr-FR" sz="1400" dirty="0">
                <a:solidFill>
                  <a:srgbClr val="659C95"/>
                </a:solidFill>
                <a:latin typeface="Ryman Eco"/>
                <a:ea typeface="Roboto" charset="0"/>
                <a:cs typeface="Ryman Eco"/>
              </a:rPr>
              <a:t>Etape 1</a:t>
            </a:r>
          </a:p>
          <a:p>
            <a:pPr fontAlgn="auto">
              <a:spcBef>
                <a:spcPts val="0"/>
              </a:spcBef>
              <a:spcAft>
                <a:spcPts val="0"/>
              </a:spcAft>
              <a:buNone/>
            </a:pPr>
            <a:endParaRPr lang="fr-FR" sz="1200" dirty="0">
              <a:solidFill>
                <a:srgbClr val="659C95"/>
              </a:solidFill>
              <a:latin typeface="Ryman Eco"/>
              <a:ea typeface="Roboto" charset="0"/>
              <a:cs typeface="Ryman Eco"/>
            </a:endParaRPr>
          </a:p>
          <a:p>
            <a:r>
              <a:rPr lang="fr-FR" sz="1100" dirty="0">
                <a:solidFill>
                  <a:srgbClr val="000000"/>
                </a:solidFill>
                <a:latin typeface="Ryman Eco"/>
                <a:ea typeface="Roboto" charset="0"/>
                <a:cs typeface="Ryman Eco"/>
              </a:rPr>
              <a:t>Délibération du conseil municipal prescrivant la prescription du RLP notifiée aux PPA qui définit les objectifs de la commune en matière de publicité extérieure et les modalités de concertation</a:t>
            </a:r>
          </a:p>
        </p:txBody>
      </p:sp>
      <p:sp>
        <p:nvSpPr>
          <p:cNvPr id="18" name="Rectangle 17">
            <a:extLst>
              <a:ext uri="{FF2B5EF4-FFF2-40B4-BE49-F238E27FC236}">
                <a16:creationId xmlns:a16="http://schemas.microsoft.com/office/drawing/2014/main" id="{9A86712C-109C-934F-B192-96DC051C3275}"/>
              </a:ext>
            </a:extLst>
          </p:cNvPr>
          <p:cNvSpPr/>
          <p:nvPr/>
        </p:nvSpPr>
        <p:spPr>
          <a:xfrm>
            <a:off x="1407393" y="3239940"/>
            <a:ext cx="1875723" cy="1169551"/>
          </a:xfrm>
          <a:prstGeom prst="rect">
            <a:avLst/>
          </a:prstGeom>
        </p:spPr>
        <p:txBody>
          <a:bodyPr wrap="square" anchor="ctr">
            <a:spAutoFit/>
          </a:bodyPr>
          <a:lstStyle/>
          <a:p>
            <a:pPr fontAlgn="auto">
              <a:spcBef>
                <a:spcPts val="0"/>
              </a:spcBef>
              <a:spcAft>
                <a:spcPts val="0"/>
              </a:spcAft>
              <a:buNone/>
            </a:pPr>
            <a:r>
              <a:rPr lang="fr-FR" sz="1400" dirty="0">
                <a:solidFill>
                  <a:srgbClr val="659C95"/>
                </a:solidFill>
                <a:latin typeface="Ryman Eco"/>
                <a:ea typeface="Roboto" charset="0"/>
                <a:cs typeface="Ryman Eco"/>
              </a:rPr>
              <a:t>Étape 2</a:t>
            </a:r>
          </a:p>
          <a:p>
            <a:pPr fontAlgn="auto">
              <a:spcBef>
                <a:spcPts val="0"/>
              </a:spcBef>
              <a:spcAft>
                <a:spcPts val="0"/>
              </a:spcAft>
              <a:buNone/>
            </a:pPr>
            <a:endParaRPr lang="fr-FR" sz="1100" dirty="0">
              <a:solidFill>
                <a:srgbClr val="000000"/>
              </a:solidFill>
              <a:latin typeface="Ryman Eco"/>
              <a:ea typeface="Roboto" charset="0"/>
              <a:cs typeface="Ryman Eco"/>
            </a:endParaRPr>
          </a:p>
          <a:p>
            <a:pPr fontAlgn="auto">
              <a:spcBef>
                <a:spcPts val="0"/>
              </a:spcBef>
              <a:spcAft>
                <a:spcPts val="0"/>
              </a:spcAft>
              <a:defRPr/>
            </a:pPr>
            <a:r>
              <a:rPr lang="fr-FR" sz="1100" dirty="0">
                <a:solidFill>
                  <a:srgbClr val="000000"/>
                </a:solidFill>
                <a:latin typeface="Ryman Eco"/>
                <a:ea typeface="Roboto" charset="0"/>
                <a:cs typeface="Ryman Eco"/>
              </a:rPr>
              <a:t>Elaboration du RLP</a:t>
            </a:r>
          </a:p>
          <a:p>
            <a:pPr fontAlgn="auto">
              <a:spcBef>
                <a:spcPts val="0"/>
              </a:spcBef>
              <a:spcAft>
                <a:spcPts val="0"/>
              </a:spcAft>
              <a:defRPr/>
            </a:pPr>
            <a:r>
              <a:rPr lang="fr-FR" sz="1100" dirty="0">
                <a:solidFill>
                  <a:srgbClr val="000000"/>
                </a:solidFill>
                <a:latin typeface="Ryman Eco"/>
                <a:ea typeface="Roboto" charset="0"/>
                <a:cs typeface="Ryman Eco"/>
              </a:rPr>
              <a:t>diagnostic / réunions du groupe de travail / rédaction / concertation</a:t>
            </a:r>
          </a:p>
        </p:txBody>
      </p:sp>
      <p:cxnSp>
        <p:nvCxnSpPr>
          <p:cNvPr id="19" name="Connecteur droit 18">
            <a:extLst>
              <a:ext uri="{FF2B5EF4-FFF2-40B4-BE49-F238E27FC236}">
                <a16:creationId xmlns:a16="http://schemas.microsoft.com/office/drawing/2014/main" id="{08917CD6-91BE-9B4E-96F0-CEA44978B7DB}"/>
              </a:ext>
            </a:extLst>
          </p:cNvPr>
          <p:cNvCxnSpPr/>
          <p:nvPr/>
        </p:nvCxnSpPr>
        <p:spPr>
          <a:xfrm flipH="1" flipV="1">
            <a:off x="1399935" y="2904986"/>
            <a:ext cx="7458" cy="1429392"/>
          </a:xfrm>
          <a:prstGeom prst="line">
            <a:avLst/>
          </a:prstGeom>
          <a:ln>
            <a:solidFill>
              <a:srgbClr val="659C95"/>
            </a:solidFill>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B7541EC-1BDE-4C42-B23F-2710F510A7D2}"/>
              </a:ext>
            </a:extLst>
          </p:cNvPr>
          <p:cNvSpPr/>
          <p:nvPr/>
        </p:nvSpPr>
        <p:spPr>
          <a:xfrm>
            <a:off x="6412783" y="3303327"/>
            <a:ext cx="1990208" cy="661720"/>
          </a:xfrm>
          <a:prstGeom prst="rect">
            <a:avLst/>
          </a:prstGeom>
        </p:spPr>
        <p:txBody>
          <a:bodyPr wrap="square" anchor="ctr">
            <a:spAutoFit/>
          </a:bodyPr>
          <a:lstStyle/>
          <a:p>
            <a:pPr fontAlgn="auto">
              <a:spcBef>
                <a:spcPts val="0"/>
              </a:spcBef>
              <a:spcAft>
                <a:spcPts val="0"/>
              </a:spcAft>
              <a:buNone/>
            </a:pPr>
            <a:r>
              <a:rPr lang="fr-FR" sz="1400" dirty="0">
                <a:solidFill>
                  <a:srgbClr val="659C95"/>
                </a:solidFill>
                <a:latin typeface="Ryman Eco"/>
                <a:ea typeface="Roboto" charset="0"/>
                <a:cs typeface="Ryman Eco"/>
              </a:rPr>
              <a:t>Étape 6</a:t>
            </a:r>
          </a:p>
          <a:p>
            <a:pPr fontAlgn="auto">
              <a:spcBef>
                <a:spcPts val="0"/>
              </a:spcBef>
              <a:spcAft>
                <a:spcPts val="0"/>
              </a:spcAft>
              <a:buNone/>
            </a:pPr>
            <a:endParaRPr lang="fr-FR" sz="1200" dirty="0">
              <a:solidFill>
                <a:srgbClr val="000000"/>
              </a:solidFill>
              <a:latin typeface="Ryman Eco"/>
              <a:ea typeface="Roboto" charset="0"/>
              <a:cs typeface="Ryman Eco"/>
            </a:endParaRPr>
          </a:p>
          <a:p>
            <a:pPr fontAlgn="auto">
              <a:spcBef>
                <a:spcPts val="0"/>
              </a:spcBef>
              <a:spcAft>
                <a:spcPts val="0"/>
              </a:spcAft>
              <a:defRPr/>
            </a:pPr>
            <a:r>
              <a:rPr lang="fr-FR" sz="1100" dirty="0">
                <a:solidFill>
                  <a:srgbClr val="000000"/>
                </a:solidFill>
                <a:latin typeface="Ryman Eco"/>
                <a:ea typeface="Roboto" charset="0"/>
                <a:cs typeface="Ryman Eco"/>
              </a:rPr>
              <a:t>Modifications éventuelles</a:t>
            </a:r>
          </a:p>
        </p:txBody>
      </p:sp>
      <p:cxnSp>
        <p:nvCxnSpPr>
          <p:cNvPr id="21" name="Connecteur droit 20">
            <a:extLst>
              <a:ext uri="{FF2B5EF4-FFF2-40B4-BE49-F238E27FC236}">
                <a16:creationId xmlns:a16="http://schemas.microsoft.com/office/drawing/2014/main" id="{F21B10A6-3166-5C46-9879-459F34D3B870}"/>
              </a:ext>
            </a:extLst>
          </p:cNvPr>
          <p:cNvCxnSpPr/>
          <p:nvPr/>
        </p:nvCxnSpPr>
        <p:spPr>
          <a:xfrm flipV="1">
            <a:off x="6412783" y="2904984"/>
            <a:ext cx="0" cy="1060063"/>
          </a:xfrm>
          <a:prstGeom prst="line">
            <a:avLst/>
          </a:prstGeom>
          <a:ln>
            <a:solidFill>
              <a:srgbClr val="659C95"/>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37CDA7D0-C20C-B24A-A6FA-19368B3D3AB9}"/>
              </a:ext>
            </a:extLst>
          </p:cNvPr>
          <p:cNvSpPr/>
          <p:nvPr/>
        </p:nvSpPr>
        <p:spPr>
          <a:xfrm>
            <a:off x="7266447" y="1562866"/>
            <a:ext cx="1534461" cy="969496"/>
          </a:xfrm>
          <a:prstGeom prst="rect">
            <a:avLst/>
          </a:prstGeom>
        </p:spPr>
        <p:txBody>
          <a:bodyPr wrap="square" anchor="ctr">
            <a:spAutoFit/>
          </a:bodyPr>
          <a:lstStyle/>
          <a:p>
            <a:pPr fontAlgn="auto">
              <a:spcBef>
                <a:spcPts val="0"/>
              </a:spcBef>
              <a:spcAft>
                <a:spcPts val="0"/>
              </a:spcAft>
              <a:buNone/>
            </a:pPr>
            <a:r>
              <a:rPr lang="fr-FR" sz="1200" dirty="0">
                <a:solidFill>
                  <a:srgbClr val="659C95"/>
                </a:solidFill>
                <a:latin typeface="Ryman Eco"/>
                <a:ea typeface="Roboto" charset="0"/>
                <a:cs typeface="Ryman Eco"/>
              </a:rPr>
              <a:t>Étape 7</a:t>
            </a:r>
          </a:p>
          <a:p>
            <a:pPr fontAlgn="auto">
              <a:spcBef>
                <a:spcPts val="0"/>
              </a:spcBef>
              <a:spcAft>
                <a:spcPts val="0"/>
              </a:spcAft>
              <a:buNone/>
            </a:pPr>
            <a:endParaRPr lang="fr-FR" sz="1200" dirty="0">
              <a:solidFill>
                <a:srgbClr val="659C95"/>
              </a:solidFill>
              <a:latin typeface="Ryman Eco"/>
              <a:ea typeface="Roboto" charset="0"/>
              <a:cs typeface="Ryman Eco"/>
            </a:endParaRPr>
          </a:p>
          <a:p>
            <a:pPr fontAlgn="auto">
              <a:spcBef>
                <a:spcPts val="0"/>
              </a:spcBef>
              <a:spcAft>
                <a:spcPts val="0"/>
              </a:spcAft>
              <a:defRPr/>
            </a:pPr>
            <a:r>
              <a:rPr lang="fr-FR" sz="1100" dirty="0">
                <a:solidFill>
                  <a:srgbClr val="000000"/>
                </a:solidFill>
                <a:latin typeface="Ryman Eco"/>
                <a:ea typeface="Roboto" charset="0"/>
                <a:cs typeface="Ryman Eco"/>
              </a:rPr>
              <a:t>Délibération d’approbation du projet de RLP</a:t>
            </a:r>
          </a:p>
        </p:txBody>
      </p:sp>
      <p:cxnSp>
        <p:nvCxnSpPr>
          <p:cNvPr id="23" name="Connecteur droit 22">
            <a:extLst>
              <a:ext uri="{FF2B5EF4-FFF2-40B4-BE49-F238E27FC236}">
                <a16:creationId xmlns:a16="http://schemas.microsoft.com/office/drawing/2014/main" id="{D586511D-D09D-B949-A7E6-01135A274EEC}"/>
              </a:ext>
            </a:extLst>
          </p:cNvPr>
          <p:cNvCxnSpPr/>
          <p:nvPr/>
        </p:nvCxnSpPr>
        <p:spPr>
          <a:xfrm flipV="1">
            <a:off x="7209608" y="1611492"/>
            <a:ext cx="0" cy="1394159"/>
          </a:xfrm>
          <a:prstGeom prst="line">
            <a:avLst/>
          </a:prstGeom>
          <a:ln>
            <a:solidFill>
              <a:srgbClr val="659C95"/>
            </a:solidFill>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CBA23C2C-871D-DE41-9B04-4C8C94F7827C}"/>
              </a:ext>
            </a:extLst>
          </p:cNvPr>
          <p:cNvSpPr/>
          <p:nvPr/>
        </p:nvSpPr>
        <p:spPr>
          <a:xfrm>
            <a:off x="6042540" y="4501806"/>
            <a:ext cx="2454518" cy="530915"/>
          </a:xfrm>
          <a:prstGeom prst="rect">
            <a:avLst/>
          </a:prstGeom>
        </p:spPr>
        <p:txBody>
          <a:bodyPr wrap="none" anchor="ctr">
            <a:spAutoFit/>
          </a:bodyPr>
          <a:lstStyle/>
          <a:p>
            <a:pPr algn="just"/>
            <a:r>
              <a:rPr lang="fr-FR" sz="950" i="1" dirty="0">
                <a:solidFill>
                  <a:srgbClr val="C00000"/>
                </a:solidFill>
                <a:latin typeface="Ryman Eco"/>
                <a:cs typeface="Ryman Eco"/>
              </a:rPr>
              <a:t>*PPA : Personnes Publiques Associées</a:t>
            </a:r>
          </a:p>
          <a:p>
            <a:pPr algn="just"/>
            <a:r>
              <a:rPr lang="fr-FR" sz="950" i="1" dirty="0">
                <a:solidFill>
                  <a:srgbClr val="C00000"/>
                </a:solidFill>
                <a:latin typeface="Ryman Eco"/>
                <a:cs typeface="Ryman Eco"/>
              </a:rPr>
              <a:t>*CDNPS : Commission Départementale de</a:t>
            </a:r>
          </a:p>
          <a:p>
            <a:pPr algn="just"/>
            <a:r>
              <a:rPr lang="fr-FR" sz="950" i="1" dirty="0">
                <a:solidFill>
                  <a:srgbClr val="C00000"/>
                </a:solidFill>
                <a:latin typeface="Ryman Eco"/>
                <a:cs typeface="Ryman Eco"/>
              </a:rPr>
              <a:t>la Nature, des Paysages et des Sites</a:t>
            </a:r>
          </a:p>
        </p:txBody>
      </p:sp>
      <p:sp>
        <p:nvSpPr>
          <p:cNvPr id="25" name="Espace réservé du numéro de diapositive 5">
            <a:extLst>
              <a:ext uri="{FF2B5EF4-FFF2-40B4-BE49-F238E27FC236}">
                <a16:creationId xmlns:a16="http://schemas.microsoft.com/office/drawing/2014/main" id="{675B7D27-EEEA-4C4C-96E9-6C2D5008D5B8}"/>
              </a:ext>
            </a:extLst>
          </p:cNvPr>
          <p:cNvSpPr>
            <a:spLocks noGrp="1"/>
          </p:cNvSpPr>
          <p:nvPr>
            <p:ph type="sldNum" sz="quarter" idx="12"/>
          </p:nvPr>
        </p:nvSpPr>
        <p:spPr>
          <a:xfrm>
            <a:off x="8489092" y="4981434"/>
            <a:ext cx="504000" cy="169304"/>
          </a:xfrm>
        </p:spPr>
        <p:txBody>
          <a:bodyPr/>
          <a:lstStyle/>
          <a:p>
            <a:fld id="{0163085A-C9A4-504D-85D8-40262E245035}" type="slidenum">
              <a:rPr lang="fr-FR" sz="900" smtClean="0">
                <a:solidFill>
                  <a:srgbClr val="000000"/>
                </a:solidFill>
              </a:rPr>
              <a:pPr/>
              <a:t>6</a:t>
            </a:fld>
            <a:endParaRPr lang="fr-FR" sz="900" dirty="0">
              <a:solidFill>
                <a:srgbClr val="000000"/>
              </a:solidFill>
            </a:endParaRPr>
          </a:p>
        </p:txBody>
      </p:sp>
    </p:spTree>
    <p:extLst>
      <p:ext uri="{BB962C8B-B14F-4D97-AF65-F5344CB8AC3E}">
        <p14:creationId xmlns:p14="http://schemas.microsoft.com/office/powerpoint/2010/main" val="82513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981298-F167-4E4D-9C90-493D69FDFE86}"/>
              </a:ext>
            </a:extLst>
          </p:cNvPr>
          <p:cNvSpPr/>
          <p:nvPr/>
        </p:nvSpPr>
        <p:spPr>
          <a:xfrm>
            <a:off x="6894286" y="0"/>
            <a:ext cx="2249714" cy="5143500"/>
          </a:xfrm>
          <a:prstGeom prst="rect">
            <a:avLst/>
          </a:prstGeom>
          <a:solidFill>
            <a:srgbClr val="CCDA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space réservé du numéro de diapositive 5">
            <a:extLst>
              <a:ext uri="{FF2B5EF4-FFF2-40B4-BE49-F238E27FC236}">
                <a16:creationId xmlns:a16="http://schemas.microsoft.com/office/drawing/2014/main" id="{D6F10E7E-B465-4A4F-8C57-D6A23E041229}"/>
              </a:ext>
            </a:extLst>
          </p:cNvPr>
          <p:cNvSpPr>
            <a:spLocks noGrp="1"/>
          </p:cNvSpPr>
          <p:nvPr>
            <p:ph type="sldNum" sz="quarter" idx="12"/>
          </p:nvPr>
        </p:nvSpPr>
        <p:spPr>
          <a:xfrm>
            <a:off x="8489092" y="4981434"/>
            <a:ext cx="504000" cy="169304"/>
          </a:xfrm>
        </p:spPr>
        <p:txBody>
          <a:bodyPr anchor="ctr"/>
          <a:lstStyle/>
          <a:p>
            <a:fld id="{0163085A-C9A4-504D-85D8-40262E245035}" type="slidenum">
              <a:rPr lang="fr-FR" sz="900" smtClean="0">
                <a:solidFill>
                  <a:srgbClr val="000000"/>
                </a:solidFill>
              </a:rPr>
              <a:pPr/>
              <a:t>7</a:t>
            </a:fld>
            <a:endParaRPr lang="fr-FR" sz="900" dirty="0">
              <a:solidFill>
                <a:srgbClr val="000000"/>
              </a:solidFill>
            </a:endParaRPr>
          </a:p>
        </p:txBody>
      </p:sp>
      <p:sp>
        <p:nvSpPr>
          <p:cNvPr id="15" name="ZoneTexte 14">
            <a:extLst>
              <a:ext uri="{FF2B5EF4-FFF2-40B4-BE49-F238E27FC236}">
                <a16:creationId xmlns:a16="http://schemas.microsoft.com/office/drawing/2014/main" id="{662FF393-62B2-724B-B6F4-35DAC8CED596}"/>
              </a:ext>
            </a:extLst>
          </p:cNvPr>
          <p:cNvSpPr txBox="1"/>
          <p:nvPr/>
        </p:nvSpPr>
        <p:spPr>
          <a:xfrm>
            <a:off x="929764" y="179815"/>
            <a:ext cx="334800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a:rPr>
              <a:t>Comment se déroulera la concertation ?</a:t>
            </a:r>
            <a:endParaRPr lang="fr-FR" sz="1200" dirty="0">
              <a:solidFill>
                <a:srgbClr val="659C95"/>
              </a:solidFill>
              <a:latin typeface="Ryman Eco"/>
            </a:endParaRPr>
          </a:p>
        </p:txBody>
      </p:sp>
      <p:sp>
        <p:nvSpPr>
          <p:cNvPr id="16" name="Rectangle 15">
            <a:extLst>
              <a:ext uri="{FF2B5EF4-FFF2-40B4-BE49-F238E27FC236}">
                <a16:creationId xmlns:a16="http://schemas.microsoft.com/office/drawing/2014/main" id="{74824D3A-21F8-964C-924F-85BB04008B58}"/>
              </a:ext>
            </a:extLst>
          </p:cNvPr>
          <p:cNvSpPr/>
          <p:nvPr/>
        </p:nvSpPr>
        <p:spPr>
          <a:xfrm>
            <a:off x="-73255" y="121916"/>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21" name="ZoneTexte 20">
            <a:extLst>
              <a:ext uri="{FF2B5EF4-FFF2-40B4-BE49-F238E27FC236}">
                <a16:creationId xmlns:a16="http://schemas.microsoft.com/office/drawing/2014/main" id="{1406BC53-926D-104B-89F8-C2E6DCD979C3}"/>
              </a:ext>
            </a:extLst>
          </p:cNvPr>
          <p:cNvSpPr txBox="1"/>
          <p:nvPr/>
        </p:nvSpPr>
        <p:spPr>
          <a:xfrm>
            <a:off x="341930"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#00</a:t>
            </a:r>
          </a:p>
        </p:txBody>
      </p:sp>
      <p:sp>
        <p:nvSpPr>
          <p:cNvPr id="22" name="ZoneTexte 21">
            <a:extLst>
              <a:ext uri="{FF2B5EF4-FFF2-40B4-BE49-F238E27FC236}">
                <a16:creationId xmlns:a16="http://schemas.microsoft.com/office/drawing/2014/main" id="{206D65BB-84A3-AA4D-BF51-21DF0D60E50F}"/>
              </a:ext>
            </a:extLst>
          </p:cNvPr>
          <p:cNvSpPr txBox="1"/>
          <p:nvPr/>
        </p:nvSpPr>
        <p:spPr>
          <a:xfrm>
            <a:off x="199376" y="996840"/>
            <a:ext cx="6480000" cy="3323987"/>
          </a:xfrm>
          <a:prstGeom prst="rect">
            <a:avLst/>
          </a:prstGeom>
          <a:noFill/>
        </p:spPr>
        <p:txBody>
          <a:bodyPr wrap="square" rtlCol="0" anchor="ctr">
            <a:spAutoFit/>
          </a:bodyPr>
          <a:lstStyle/>
          <a:p>
            <a:pPr algn="just"/>
            <a:r>
              <a:rPr lang="fr-FR" sz="1100" dirty="0">
                <a:solidFill>
                  <a:srgbClr val="000000"/>
                </a:solidFill>
                <a:latin typeface="Ryman Eco"/>
                <a:ea typeface="Roboto" charset="0"/>
                <a:cs typeface="Ryman Eco"/>
              </a:rPr>
              <a:t>Elle a pour but d’informer le public et de de recueillir les avis et remarques de toute personne intéressée au projet.</a:t>
            </a:r>
          </a:p>
          <a:p>
            <a:pPr algn="ctr"/>
            <a:endParaRPr lang="fr-FR" sz="1100" dirty="0">
              <a:solidFill>
                <a:srgbClr val="000000"/>
              </a:solidFill>
              <a:latin typeface="Ryman Eco"/>
              <a:ea typeface="Roboto" charset="0"/>
              <a:cs typeface="Ryman Eco"/>
            </a:endParaRPr>
          </a:p>
          <a:p>
            <a:pPr algn="just"/>
            <a:r>
              <a:rPr lang="fr-FR" sz="1100" dirty="0">
                <a:solidFill>
                  <a:srgbClr val="000000"/>
                </a:solidFill>
                <a:latin typeface="Ryman Eco"/>
                <a:ea typeface="Roboto" charset="0"/>
                <a:cs typeface="Ryman Eco"/>
              </a:rPr>
              <a:t>Vous pouvez faire part d’un avis général ou particulier sur un sujet ou un lieu, vous pouvez réagir aux éléments présentés et aux propositions qui seront faites. </a:t>
            </a:r>
          </a:p>
          <a:p>
            <a:pPr algn="just"/>
            <a:endParaRPr lang="fr-FR" sz="1100" dirty="0">
              <a:solidFill>
                <a:srgbClr val="000000"/>
              </a:solidFill>
              <a:latin typeface="Ryman Eco"/>
              <a:ea typeface="Roboto" charset="0"/>
              <a:cs typeface="Ryman Eco"/>
            </a:endParaRPr>
          </a:p>
          <a:p>
            <a:pPr algn="just"/>
            <a:r>
              <a:rPr lang="fr-FR" sz="1100" dirty="0">
                <a:solidFill>
                  <a:srgbClr val="000000"/>
                </a:solidFill>
                <a:latin typeface="Ryman Eco"/>
                <a:ea typeface="Roboto" charset="0"/>
                <a:cs typeface="Ryman Eco"/>
              </a:rPr>
              <a:t>L’ensemble des documents produits seront consultables au fil de leur élaboration au service urbanisme communal et consultables / téléchargeables sur le site de la commune : </a:t>
            </a:r>
            <a:r>
              <a:rPr lang="fr-FR" sz="1100" dirty="0">
                <a:solidFill>
                  <a:srgbClr val="000000"/>
                </a:solidFill>
                <a:latin typeface="Ryman Eco"/>
                <a:ea typeface="Roboto" charset="0"/>
                <a:cs typeface="Ryman Eco"/>
                <a:hlinkClick r:id="rId2"/>
              </a:rPr>
              <a:t>https://www.uzes.fr/</a:t>
            </a:r>
            <a:endParaRPr lang="fr-FR" sz="1100" dirty="0">
              <a:solidFill>
                <a:srgbClr val="000000"/>
              </a:solidFill>
              <a:latin typeface="Ryman Eco"/>
              <a:ea typeface="Roboto" charset="0"/>
              <a:cs typeface="Ryman Eco"/>
            </a:endParaRPr>
          </a:p>
          <a:p>
            <a:pPr algn="just"/>
            <a:endParaRPr lang="fr-FR" sz="1100" dirty="0">
              <a:solidFill>
                <a:srgbClr val="000000"/>
              </a:solidFill>
              <a:latin typeface="Ryman Eco"/>
              <a:ea typeface="Roboto" charset="0"/>
              <a:cs typeface="Ryman Eco"/>
            </a:endParaRPr>
          </a:p>
          <a:p>
            <a:pPr algn="just"/>
            <a:r>
              <a:rPr lang="fr-FR" sz="1200" b="1" i="1" dirty="0">
                <a:solidFill>
                  <a:srgbClr val="C00000"/>
                </a:solidFill>
                <a:latin typeface="Ryman Eco"/>
                <a:ea typeface="Roboto" charset="0"/>
                <a:cs typeface="Ryman Eco"/>
              </a:rPr>
              <a:t>Vous pouvez vous exprimer jusqu’au 31 mai 2021 : </a:t>
            </a:r>
          </a:p>
          <a:p>
            <a:pPr algn="just"/>
            <a:endParaRPr lang="fr-FR" sz="1100" dirty="0">
              <a:solidFill>
                <a:srgbClr val="000000"/>
              </a:solidFill>
              <a:latin typeface="Ryman Eco"/>
              <a:ea typeface="Roboto" charset="0"/>
              <a:cs typeface="Ryman Eco"/>
            </a:endParaRPr>
          </a:p>
          <a:p>
            <a:pPr marL="285750" indent="-285750" algn="just">
              <a:buFont typeface="Wingdings" charset="2"/>
              <a:buChar char="§"/>
            </a:pPr>
            <a:r>
              <a:rPr lang="fr-FR" sz="1100" dirty="0">
                <a:solidFill>
                  <a:srgbClr val="000000"/>
                </a:solidFill>
                <a:latin typeface="Ryman Eco"/>
                <a:ea typeface="Roboto" charset="0"/>
                <a:cs typeface="Ryman Eco"/>
              </a:rPr>
              <a:t>En écrivant sur le registre mis à votre disposition aux heures et jours d’ouverture en mairie ;</a:t>
            </a:r>
          </a:p>
          <a:p>
            <a:pPr marL="285750" indent="-285750" algn="just">
              <a:buFont typeface="Wingdings" charset="2"/>
              <a:buChar char="§"/>
            </a:pPr>
            <a:endParaRPr lang="fr-FR" sz="1100" dirty="0">
              <a:solidFill>
                <a:srgbClr val="000000"/>
              </a:solidFill>
              <a:latin typeface="Ryman Eco"/>
              <a:ea typeface="Roboto" charset="0"/>
              <a:cs typeface="Ryman Eco"/>
            </a:endParaRPr>
          </a:p>
          <a:p>
            <a:pPr marL="285750" indent="-285750" algn="just">
              <a:buFont typeface="Wingdings" charset="2"/>
              <a:buChar char="§"/>
            </a:pPr>
            <a:r>
              <a:rPr lang="fr-FR" sz="1100" dirty="0">
                <a:solidFill>
                  <a:srgbClr val="000000"/>
                </a:solidFill>
                <a:latin typeface="Ryman Eco"/>
                <a:ea typeface="Roboto" charset="0"/>
                <a:cs typeface="Ryman Eco"/>
              </a:rPr>
              <a:t>En écrivant par courrier postal ou électronique à M. le Maire (Hôtel de Ville, BP 71103 - 30701 Uzès cedex ou </a:t>
            </a:r>
            <a:r>
              <a:rPr lang="fr-FR" sz="1100" dirty="0">
                <a:solidFill>
                  <a:srgbClr val="000000"/>
                </a:solidFill>
                <a:latin typeface="Ryman Eco"/>
                <a:ea typeface="Roboto" charset="0"/>
                <a:cs typeface="Ryman Eco"/>
                <a:hlinkClick r:id="rId3"/>
              </a:rPr>
              <a:t>urbanisme@uzes.fr</a:t>
            </a:r>
            <a:r>
              <a:rPr lang="fr-FR" sz="1100" dirty="0">
                <a:solidFill>
                  <a:srgbClr val="000000"/>
                </a:solidFill>
                <a:latin typeface="Ryman Eco"/>
                <a:ea typeface="Roboto" charset="0"/>
                <a:cs typeface="Ryman Eco"/>
              </a:rPr>
              <a:t>) ;</a:t>
            </a:r>
          </a:p>
          <a:p>
            <a:pPr algn="just"/>
            <a:endParaRPr lang="fr-FR" sz="1100" dirty="0">
              <a:solidFill>
                <a:srgbClr val="000000"/>
              </a:solidFill>
              <a:latin typeface="Ryman Eco"/>
              <a:ea typeface="Roboto" charset="0"/>
              <a:cs typeface="Ryman Eco"/>
            </a:endParaRPr>
          </a:p>
          <a:p>
            <a:pPr marL="285750" indent="-285750" algn="just">
              <a:buFont typeface="Wingdings" charset="2"/>
              <a:buChar char="§"/>
            </a:pPr>
            <a:r>
              <a:rPr lang="fr-FR" sz="1100" dirty="0">
                <a:solidFill>
                  <a:srgbClr val="000000"/>
                </a:solidFill>
                <a:latin typeface="Ryman Eco"/>
                <a:ea typeface="Roboto" charset="0"/>
                <a:cs typeface="Ryman Eco"/>
              </a:rPr>
              <a:t>En participant aux </a:t>
            </a:r>
            <a:r>
              <a:rPr lang="fr-FR" sz="1100">
                <a:solidFill>
                  <a:srgbClr val="000000"/>
                </a:solidFill>
                <a:latin typeface="Ryman Eco"/>
                <a:ea typeface="Roboto" charset="0"/>
                <a:cs typeface="Ryman Eco"/>
              </a:rPr>
              <a:t>réunions de </a:t>
            </a:r>
            <a:r>
              <a:rPr lang="fr-FR" sz="1100" dirty="0">
                <a:solidFill>
                  <a:srgbClr val="000000"/>
                </a:solidFill>
                <a:latin typeface="Ryman Eco"/>
                <a:ea typeface="Roboto" charset="0"/>
                <a:cs typeface="Ryman Eco"/>
              </a:rPr>
              <a:t>concertation organisées afin de présenter les éléments saillants du diagnostic territorial de la publicité extérieure et </a:t>
            </a:r>
            <a:r>
              <a:rPr lang="fr-FR" sz="1100">
                <a:solidFill>
                  <a:srgbClr val="000000"/>
                </a:solidFill>
                <a:latin typeface="Ryman Eco"/>
                <a:ea typeface="Roboto" charset="0"/>
                <a:cs typeface="Ryman Eco"/>
              </a:rPr>
              <a:t>le pré-projet </a:t>
            </a:r>
            <a:r>
              <a:rPr lang="fr-FR" sz="1100" dirty="0">
                <a:solidFill>
                  <a:srgbClr val="000000"/>
                </a:solidFill>
                <a:latin typeface="Ryman Eco"/>
                <a:ea typeface="Roboto" charset="0"/>
                <a:cs typeface="Ryman Eco"/>
              </a:rPr>
              <a:t>de RLP.</a:t>
            </a:r>
          </a:p>
        </p:txBody>
      </p:sp>
      <p:grpSp>
        <p:nvGrpSpPr>
          <p:cNvPr id="2" name="Groupe 1">
            <a:extLst>
              <a:ext uri="{FF2B5EF4-FFF2-40B4-BE49-F238E27FC236}">
                <a16:creationId xmlns:a16="http://schemas.microsoft.com/office/drawing/2014/main" id="{FB8D0D4D-5D22-2345-B7A3-EEE7783C597E}"/>
              </a:ext>
            </a:extLst>
          </p:cNvPr>
          <p:cNvGrpSpPr/>
          <p:nvPr/>
        </p:nvGrpSpPr>
        <p:grpSpPr>
          <a:xfrm>
            <a:off x="6989388" y="1431725"/>
            <a:ext cx="2059510" cy="2280050"/>
            <a:chOff x="6985039" y="598118"/>
            <a:chExt cx="2059510" cy="2280050"/>
          </a:xfrm>
        </p:grpSpPr>
        <p:sp>
          <p:nvSpPr>
            <p:cNvPr id="23" name="Rectangle 22">
              <a:extLst>
                <a:ext uri="{FF2B5EF4-FFF2-40B4-BE49-F238E27FC236}">
                  <a16:creationId xmlns:a16="http://schemas.microsoft.com/office/drawing/2014/main" id="{4A11652C-D605-7F48-9B39-CDBEA57ACFFD}"/>
                </a:ext>
              </a:extLst>
            </p:cNvPr>
            <p:cNvSpPr/>
            <p:nvPr/>
          </p:nvSpPr>
          <p:spPr>
            <a:xfrm>
              <a:off x="6985039" y="1016120"/>
              <a:ext cx="1980000" cy="1862048"/>
            </a:xfrm>
            <a:prstGeom prst="rect">
              <a:avLst/>
            </a:prstGeom>
          </p:spPr>
          <p:txBody>
            <a:bodyPr wrap="square" anchor="ctr">
              <a:spAutoFit/>
            </a:bodyPr>
            <a:lstStyle/>
            <a:p>
              <a:pPr algn="just"/>
              <a:r>
                <a:rPr lang="fr-FR" sz="1000" b="1" dirty="0">
                  <a:solidFill>
                    <a:schemeClr val="tx2"/>
                  </a:solidFill>
                  <a:latin typeface="Ryman Eco"/>
                  <a:ea typeface="Roboto" charset="0"/>
                  <a:cs typeface="Ryman Eco"/>
                </a:rPr>
                <a:t>3 mai 2021 : </a:t>
              </a:r>
            </a:p>
            <a:p>
              <a:pPr marL="182563" indent="-177800" algn="just">
                <a:buFontTx/>
                <a:buChar char="-"/>
              </a:pPr>
              <a:r>
                <a:rPr lang="fr-FR" sz="1000" i="1" dirty="0">
                  <a:solidFill>
                    <a:srgbClr val="002060"/>
                  </a:solidFill>
                  <a:latin typeface="Ryman Eco"/>
                  <a:ea typeface="Roboto" charset="0"/>
                  <a:cs typeface="Ryman Eco"/>
                </a:rPr>
                <a:t>une réunion publique ouverte à tous</a:t>
              </a:r>
            </a:p>
            <a:p>
              <a:pPr marL="4763" algn="just">
                <a:spcBef>
                  <a:spcPts val="300"/>
                </a:spcBef>
                <a:spcAft>
                  <a:spcPts val="300"/>
                </a:spcAft>
              </a:pPr>
              <a:endParaRPr lang="fr-FR" sz="1000" dirty="0">
                <a:solidFill>
                  <a:srgbClr val="002060"/>
                </a:solidFill>
                <a:latin typeface="Ryman Eco"/>
                <a:ea typeface="Roboto" charset="0"/>
                <a:cs typeface="Ryman Eco"/>
              </a:endParaRPr>
            </a:p>
            <a:p>
              <a:pPr marL="4763" algn="just"/>
              <a:r>
                <a:rPr lang="fr-FR" sz="1000" b="1" dirty="0">
                  <a:solidFill>
                    <a:schemeClr val="tx2"/>
                  </a:solidFill>
                  <a:latin typeface="Ryman Eco"/>
                  <a:ea typeface="Roboto" charset="0"/>
                  <a:cs typeface="Ryman Eco"/>
                </a:rPr>
                <a:t>19 mai 2021 :</a:t>
              </a:r>
              <a:endParaRPr lang="fr-FR" sz="1000" dirty="0">
                <a:solidFill>
                  <a:srgbClr val="002060"/>
                </a:solidFill>
                <a:latin typeface="Ryman Eco"/>
                <a:ea typeface="Roboto" charset="0"/>
                <a:cs typeface="Ryman Eco"/>
              </a:endParaRPr>
            </a:p>
            <a:p>
              <a:pPr marL="182563" indent="-177800" algn="just">
                <a:buFontTx/>
                <a:buChar char="-"/>
              </a:pPr>
              <a:r>
                <a:rPr lang="fr-FR" sz="1000" i="1" dirty="0">
                  <a:solidFill>
                    <a:srgbClr val="002060"/>
                  </a:solidFill>
                  <a:latin typeface="Ryman Eco"/>
                  <a:ea typeface="Roboto" charset="0"/>
                  <a:cs typeface="Ryman Eco"/>
                </a:rPr>
                <a:t>une réunion avec les PPA</a:t>
              </a:r>
            </a:p>
            <a:p>
              <a:pPr marL="182563" indent="-177800" algn="just">
                <a:buFontTx/>
                <a:buChar char="-"/>
              </a:pPr>
              <a:r>
                <a:rPr lang="fr-FR" sz="1000" i="1" dirty="0">
                  <a:solidFill>
                    <a:srgbClr val="002060"/>
                  </a:solidFill>
                  <a:latin typeface="Ryman Eco"/>
                  <a:ea typeface="Roboto" charset="0"/>
                  <a:cs typeface="Ryman Eco"/>
                </a:rPr>
                <a:t>un atelier avec les professionnels de l’affichage et les associations de protection des paysages et de l’environnement</a:t>
              </a:r>
            </a:p>
          </p:txBody>
        </p:sp>
        <p:pic>
          <p:nvPicPr>
            <p:cNvPr id="24" name="Image 23">
              <a:extLst>
                <a:ext uri="{FF2B5EF4-FFF2-40B4-BE49-F238E27FC236}">
                  <a16:creationId xmlns:a16="http://schemas.microsoft.com/office/drawing/2014/main" id="{D8FC215F-B857-B147-BBD5-4ACB0C1A13A1}"/>
                </a:ext>
              </a:extLst>
            </p:cNvPr>
            <p:cNvPicPr>
              <a:picLocks noChangeAspect="1"/>
            </p:cNvPicPr>
            <p:nvPr/>
          </p:nvPicPr>
          <p:blipFill>
            <a:blip r:embed="rId4"/>
            <a:stretch>
              <a:fillRect/>
            </a:stretch>
          </p:blipFill>
          <p:spPr>
            <a:xfrm>
              <a:off x="8582220" y="598118"/>
              <a:ext cx="462329" cy="452697"/>
            </a:xfrm>
            <a:prstGeom prst="rect">
              <a:avLst/>
            </a:prstGeom>
          </p:spPr>
        </p:pic>
      </p:grpSp>
    </p:spTree>
    <p:extLst>
      <p:ext uri="{BB962C8B-B14F-4D97-AF65-F5344CB8AC3E}">
        <p14:creationId xmlns:p14="http://schemas.microsoft.com/office/powerpoint/2010/main" val="580224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90456" y="1148294"/>
            <a:ext cx="2587550" cy="146926"/>
          </a:xfrm>
          <a:prstGeom prst="rect">
            <a:avLst/>
          </a:prstGeom>
          <a:solidFill>
            <a:srgbClr val="CCDAD7"/>
          </a:solid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2702994" y="1147642"/>
            <a:ext cx="1502524" cy="154678"/>
          </a:xfrm>
          <a:prstGeom prst="rect">
            <a:avLst/>
          </a:prstGeom>
          <a:solidFill>
            <a:srgbClr val="DE93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744594" y="1148584"/>
            <a:ext cx="1951183" cy="154678"/>
          </a:xfrm>
          <a:prstGeom prst="rect">
            <a:avLst/>
          </a:prstGeom>
          <a:solidFill>
            <a:srgbClr val="9D3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739912" y="4368120"/>
            <a:ext cx="5014184" cy="145120"/>
          </a:xfrm>
          <a:prstGeom prst="rect">
            <a:avLst/>
          </a:prstGeom>
          <a:solidFill>
            <a:srgbClr val="659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739911" y="732277"/>
            <a:ext cx="1951165" cy="246221"/>
          </a:xfrm>
          <a:prstGeom prst="rect">
            <a:avLst/>
          </a:prstGeom>
          <a:noFill/>
          <a:ln>
            <a:noFill/>
          </a:ln>
        </p:spPr>
        <p:txBody>
          <a:bodyPr wrap="square" rtlCol="0" anchor="ctr">
            <a:spAutoFit/>
          </a:bodyPr>
          <a:lstStyle/>
          <a:p>
            <a:pPr algn="ctr"/>
            <a:r>
              <a:rPr lang="fr-FR" sz="1000" dirty="0">
                <a:solidFill>
                  <a:srgbClr val="9D3A23"/>
                </a:solidFill>
                <a:latin typeface="Ryman Eco"/>
                <a:cs typeface="Ryman Eco"/>
              </a:rPr>
              <a:t>DIAGNOSTIC ET ENJEUX</a:t>
            </a:r>
          </a:p>
        </p:txBody>
      </p:sp>
      <p:cxnSp>
        <p:nvCxnSpPr>
          <p:cNvPr id="10" name="Connecteur droit avec flèche 9"/>
          <p:cNvCxnSpPr/>
          <p:nvPr/>
        </p:nvCxnSpPr>
        <p:spPr>
          <a:xfrm flipV="1">
            <a:off x="744594" y="1082784"/>
            <a:ext cx="1951192" cy="9149"/>
          </a:xfrm>
          <a:prstGeom prst="straightConnector1">
            <a:avLst/>
          </a:prstGeom>
          <a:ln w="12700" cmpd="sng">
            <a:solidFill>
              <a:srgbClr val="000000"/>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a:off x="2702994" y="1091178"/>
            <a:ext cx="1495308" cy="0"/>
          </a:xfrm>
          <a:prstGeom prst="straightConnector1">
            <a:avLst/>
          </a:prstGeom>
          <a:ln w="12700" cmpd="sng">
            <a:solidFill>
              <a:srgbClr val="000000"/>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a:off x="4212735" y="1091847"/>
            <a:ext cx="2070728" cy="6225"/>
          </a:xfrm>
          <a:prstGeom prst="straightConnector1">
            <a:avLst/>
          </a:prstGeom>
          <a:ln w="12700" cmpd="sng">
            <a:solidFill>
              <a:srgbClr val="000000"/>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a:off x="6283463" y="1091933"/>
            <a:ext cx="2597147" cy="6894"/>
          </a:xfrm>
          <a:prstGeom prst="straightConnector1">
            <a:avLst/>
          </a:prstGeom>
          <a:ln w="12700" cmpd="sng">
            <a:solidFill>
              <a:srgbClr val="000000"/>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a:cxnSpLocks/>
          </p:cNvCxnSpPr>
          <p:nvPr/>
        </p:nvCxnSpPr>
        <p:spPr>
          <a:xfrm flipV="1">
            <a:off x="747126" y="4300586"/>
            <a:ext cx="5014184" cy="22703"/>
          </a:xfrm>
          <a:prstGeom prst="straightConnector1">
            <a:avLst/>
          </a:prstGeom>
          <a:ln w="12700" cmpd="sng">
            <a:solidFill>
              <a:srgbClr val="000000"/>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2547860" y="578388"/>
            <a:ext cx="1782259" cy="400110"/>
          </a:xfrm>
          <a:prstGeom prst="rect">
            <a:avLst/>
          </a:prstGeom>
          <a:noFill/>
          <a:ln>
            <a:noFill/>
          </a:ln>
        </p:spPr>
        <p:txBody>
          <a:bodyPr wrap="square" rtlCol="0" anchor="ctr">
            <a:spAutoFit/>
          </a:bodyPr>
          <a:lstStyle/>
          <a:p>
            <a:pPr algn="ctr"/>
            <a:r>
              <a:rPr lang="fr-FR" sz="1000" dirty="0">
                <a:solidFill>
                  <a:srgbClr val="DE9360"/>
                </a:solidFill>
                <a:latin typeface="Ryman Eco"/>
                <a:cs typeface="Ryman Eco"/>
              </a:rPr>
              <a:t>DÉFINITION DU RÈGLEMENT ET DES ZPR</a:t>
            </a:r>
          </a:p>
        </p:txBody>
      </p:sp>
      <p:sp>
        <p:nvSpPr>
          <p:cNvPr id="25" name="ZoneTexte 24"/>
          <p:cNvSpPr txBox="1"/>
          <p:nvPr/>
        </p:nvSpPr>
        <p:spPr>
          <a:xfrm>
            <a:off x="4205518" y="732277"/>
            <a:ext cx="2070729" cy="246221"/>
          </a:xfrm>
          <a:prstGeom prst="rect">
            <a:avLst/>
          </a:prstGeom>
          <a:noFill/>
          <a:ln>
            <a:noFill/>
          </a:ln>
        </p:spPr>
        <p:txBody>
          <a:bodyPr wrap="square" rtlCol="0" anchor="ctr">
            <a:spAutoFit/>
          </a:bodyPr>
          <a:lstStyle/>
          <a:p>
            <a:pPr algn="ctr"/>
            <a:r>
              <a:rPr lang="fr-FR" sz="1000" dirty="0">
                <a:solidFill>
                  <a:srgbClr val="D9D7AC"/>
                </a:solidFill>
                <a:latin typeface="Ryman Eco"/>
                <a:cs typeface="Ryman Eco"/>
              </a:rPr>
              <a:t>ÉLABORATION DU RLP</a:t>
            </a:r>
          </a:p>
        </p:txBody>
      </p:sp>
      <p:sp>
        <p:nvSpPr>
          <p:cNvPr id="26" name="ZoneTexte 25"/>
          <p:cNvSpPr txBox="1"/>
          <p:nvPr/>
        </p:nvSpPr>
        <p:spPr>
          <a:xfrm>
            <a:off x="6269010" y="732277"/>
            <a:ext cx="2575499" cy="246221"/>
          </a:xfrm>
          <a:prstGeom prst="rect">
            <a:avLst/>
          </a:prstGeom>
          <a:noFill/>
          <a:ln>
            <a:noFill/>
          </a:ln>
        </p:spPr>
        <p:txBody>
          <a:bodyPr wrap="square" rtlCol="0" anchor="ctr">
            <a:spAutoFit/>
          </a:bodyPr>
          <a:lstStyle/>
          <a:p>
            <a:pPr algn="ctr"/>
            <a:r>
              <a:rPr lang="fr-FR" sz="1000" dirty="0">
                <a:solidFill>
                  <a:srgbClr val="CCDAD7"/>
                </a:solidFill>
                <a:latin typeface="Ryman Eco"/>
                <a:cs typeface="Ryman Eco"/>
              </a:rPr>
              <a:t>DOSSIER D’APPROBATION</a:t>
            </a:r>
          </a:p>
        </p:txBody>
      </p:sp>
      <p:sp>
        <p:nvSpPr>
          <p:cNvPr id="27" name="Rectangle 26"/>
          <p:cNvSpPr/>
          <p:nvPr/>
        </p:nvSpPr>
        <p:spPr>
          <a:xfrm>
            <a:off x="7323070" y="3607246"/>
            <a:ext cx="1584000" cy="400110"/>
          </a:xfrm>
          <a:prstGeom prst="rect">
            <a:avLst/>
          </a:prstGeom>
        </p:spPr>
        <p:txBody>
          <a:bodyPr wrap="square" anchor="ctr">
            <a:spAutoFit/>
          </a:bodyPr>
          <a:lstStyle/>
          <a:p>
            <a:pPr algn="r"/>
            <a:r>
              <a:rPr lang="fr-FR" sz="1000" b="1" dirty="0">
                <a:solidFill>
                  <a:srgbClr val="C00000"/>
                </a:solidFill>
                <a:latin typeface="Ryman Eco"/>
                <a:cs typeface="Ryman Eco"/>
              </a:rPr>
              <a:t>Janvier ou Février 2022</a:t>
            </a:r>
          </a:p>
          <a:p>
            <a:pPr algn="r"/>
            <a:r>
              <a:rPr lang="fr-FR" sz="1000" dirty="0">
                <a:solidFill>
                  <a:srgbClr val="C00000"/>
                </a:solidFill>
                <a:latin typeface="Ryman Eco"/>
                <a:cs typeface="Ryman Eco"/>
              </a:rPr>
              <a:t>Approbation</a:t>
            </a:r>
          </a:p>
        </p:txBody>
      </p:sp>
      <p:sp>
        <p:nvSpPr>
          <p:cNvPr id="29" name="Rectangle 28"/>
          <p:cNvSpPr/>
          <p:nvPr/>
        </p:nvSpPr>
        <p:spPr>
          <a:xfrm>
            <a:off x="602419" y="2322967"/>
            <a:ext cx="1872000" cy="707886"/>
          </a:xfrm>
          <a:prstGeom prst="rect">
            <a:avLst/>
          </a:prstGeom>
        </p:spPr>
        <p:txBody>
          <a:bodyPr wrap="square" anchor="ctr">
            <a:spAutoFit/>
          </a:bodyPr>
          <a:lstStyle/>
          <a:p>
            <a:pPr algn="r"/>
            <a:r>
              <a:rPr lang="fr-FR" sz="1000" b="1" dirty="0">
                <a:solidFill>
                  <a:srgbClr val="000000"/>
                </a:solidFill>
                <a:latin typeface="Ryman Eco"/>
                <a:cs typeface="Ryman Eco"/>
              </a:rPr>
              <a:t>13 septembre 2019</a:t>
            </a:r>
          </a:p>
          <a:p>
            <a:pPr algn="r"/>
            <a:r>
              <a:rPr lang="fr-FR" sz="1000" dirty="0">
                <a:solidFill>
                  <a:srgbClr val="000000"/>
                </a:solidFill>
                <a:latin typeface="Ryman Eco"/>
                <a:cs typeface="Ryman Eco"/>
              </a:rPr>
              <a:t>Réunion diagnostic / enjeux</a:t>
            </a:r>
          </a:p>
          <a:p>
            <a:pPr algn="ctr"/>
            <a:r>
              <a:rPr lang="fr-FR" sz="1000" dirty="0">
                <a:solidFill>
                  <a:srgbClr val="000000"/>
                </a:solidFill>
                <a:latin typeface="Ryman Eco"/>
                <a:cs typeface="Ryman Eco"/>
              </a:rPr>
              <a:t>+</a:t>
            </a:r>
          </a:p>
          <a:p>
            <a:pPr algn="r"/>
            <a:r>
              <a:rPr lang="fr-FR" sz="1000" dirty="0">
                <a:solidFill>
                  <a:srgbClr val="000000"/>
                </a:solidFill>
                <a:latin typeface="Ryman Eco"/>
                <a:cs typeface="Ryman Eco"/>
              </a:rPr>
              <a:t>Réunion orientations / choix  </a:t>
            </a:r>
          </a:p>
        </p:txBody>
      </p:sp>
      <p:sp>
        <p:nvSpPr>
          <p:cNvPr id="35" name="Rectangle 34"/>
          <p:cNvSpPr/>
          <p:nvPr/>
        </p:nvSpPr>
        <p:spPr>
          <a:xfrm>
            <a:off x="4212735" y="1149526"/>
            <a:ext cx="2070728" cy="152794"/>
          </a:xfrm>
          <a:prstGeom prst="rect">
            <a:avLst/>
          </a:prstGeom>
          <a:solidFill>
            <a:srgbClr val="D9D7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ZoneTexte 42"/>
          <p:cNvSpPr txBox="1"/>
          <p:nvPr/>
        </p:nvSpPr>
        <p:spPr>
          <a:xfrm>
            <a:off x="747127" y="4054365"/>
            <a:ext cx="5006969" cy="246221"/>
          </a:xfrm>
          <a:prstGeom prst="rect">
            <a:avLst/>
          </a:prstGeom>
          <a:noFill/>
          <a:ln>
            <a:noFill/>
          </a:ln>
        </p:spPr>
        <p:txBody>
          <a:bodyPr wrap="square" rtlCol="0" anchor="ctr">
            <a:spAutoFit/>
          </a:bodyPr>
          <a:lstStyle/>
          <a:p>
            <a:pPr algn="ctr"/>
            <a:r>
              <a:rPr lang="fr-FR" sz="1000" dirty="0">
                <a:solidFill>
                  <a:srgbClr val="659C95"/>
                </a:solidFill>
                <a:latin typeface="Ryman Eco"/>
                <a:cs typeface="Ryman Eco"/>
              </a:rPr>
              <a:t>CONCERTATION</a:t>
            </a:r>
          </a:p>
        </p:txBody>
      </p:sp>
      <p:sp>
        <p:nvSpPr>
          <p:cNvPr id="44" name="Rectangle 43"/>
          <p:cNvSpPr/>
          <p:nvPr/>
        </p:nvSpPr>
        <p:spPr>
          <a:xfrm>
            <a:off x="197550" y="1839285"/>
            <a:ext cx="1710619" cy="400110"/>
          </a:xfrm>
          <a:prstGeom prst="rect">
            <a:avLst/>
          </a:prstGeom>
        </p:spPr>
        <p:txBody>
          <a:bodyPr wrap="square" anchor="ctr">
            <a:spAutoFit/>
          </a:bodyPr>
          <a:lstStyle/>
          <a:p>
            <a:pPr algn="r"/>
            <a:r>
              <a:rPr lang="fr-FR" sz="1000" b="1" dirty="0">
                <a:solidFill>
                  <a:srgbClr val="000000"/>
                </a:solidFill>
                <a:latin typeface="Ryman Eco"/>
                <a:cs typeface="Ryman Eco"/>
              </a:rPr>
              <a:t>16 juillet 2019</a:t>
            </a:r>
          </a:p>
          <a:p>
            <a:pPr algn="r"/>
            <a:r>
              <a:rPr lang="fr-FR" sz="1000" dirty="0">
                <a:solidFill>
                  <a:srgbClr val="000000"/>
                </a:solidFill>
                <a:latin typeface="Ryman Eco"/>
                <a:cs typeface="Ryman Eco"/>
              </a:rPr>
              <a:t>Réunion lancement  </a:t>
            </a:r>
          </a:p>
        </p:txBody>
      </p:sp>
      <p:sp>
        <p:nvSpPr>
          <p:cNvPr id="45" name="Rectangle 44"/>
          <p:cNvSpPr/>
          <p:nvPr/>
        </p:nvSpPr>
        <p:spPr>
          <a:xfrm>
            <a:off x="-27715" y="1357625"/>
            <a:ext cx="1296000" cy="400110"/>
          </a:xfrm>
          <a:prstGeom prst="rect">
            <a:avLst/>
          </a:prstGeom>
        </p:spPr>
        <p:txBody>
          <a:bodyPr wrap="square" anchor="ctr">
            <a:spAutoFit/>
          </a:bodyPr>
          <a:lstStyle/>
          <a:p>
            <a:pPr algn="r"/>
            <a:r>
              <a:rPr lang="fr-FR" sz="1000" b="1" dirty="0">
                <a:solidFill>
                  <a:srgbClr val="000000"/>
                </a:solidFill>
                <a:latin typeface="Ryman Eco"/>
                <a:cs typeface="Ryman Eco"/>
              </a:rPr>
              <a:t>Mai 2019 </a:t>
            </a:r>
          </a:p>
          <a:p>
            <a:pPr algn="r"/>
            <a:r>
              <a:rPr lang="fr-FR" sz="1000" dirty="0">
                <a:solidFill>
                  <a:srgbClr val="0070C0"/>
                </a:solidFill>
                <a:latin typeface="Ryman Eco"/>
                <a:cs typeface="Ryman Eco"/>
              </a:rPr>
              <a:t>Inventaire terrain</a:t>
            </a:r>
          </a:p>
        </p:txBody>
      </p:sp>
      <p:cxnSp>
        <p:nvCxnSpPr>
          <p:cNvPr id="47" name="Connecteur droit 46"/>
          <p:cNvCxnSpPr/>
          <p:nvPr/>
        </p:nvCxnSpPr>
        <p:spPr>
          <a:xfrm flipV="1">
            <a:off x="1271221" y="1156743"/>
            <a:ext cx="0" cy="432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Connecteur droit 47"/>
          <p:cNvCxnSpPr>
            <a:cxnSpLocks/>
          </p:cNvCxnSpPr>
          <p:nvPr/>
        </p:nvCxnSpPr>
        <p:spPr>
          <a:xfrm flipV="1">
            <a:off x="1864627" y="1156782"/>
            <a:ext cx="0" cy="864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Connecteur droit 50"/>
          <p:cNvCxnSpPr>
            <a:cxnSpLocks/>
          </p:cNvCxnSpPr>
          <p:nvPr/>
        </p:nvCxnSpPr>
        <p:spPr>
          <a:xfrm flipV="1">
            <a:off x="2424189" y="1149489"/>
            <a:ext cx="0" cy="1584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Connecteur droit 68"/>
          <p:cNvCxnSpPr>
            <a:cxnSpLocks/>
          </p:cNvCxnSpPr>
          <p:nvPr/>
        </p:nvCxnSpPr>
        <p:spPr>
          <a:xfrm flipV="1">
            <a:off x="5754102" y="4369032"/>
            <a:ext cx="0" cy="396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6823994" y="2858912"/>
            <a:ext cx="1620000" cy="553998"/>
          </a:xfrm>
          <a:prstGeom prst="rect">
            <a:avLst/>
          </a:prstGeom>
        </p:spPr>
        <p:txBody>
          <a:bodyPr wrap="square" anchor="ctr">
            <a:spAutoFit/>
          </a:bodyPr>
          <a:lstStyle/>
          <a:p>
            <a:pPr algn="r"/>
            <a:r>
              <a:rPr lang="fr-FR" sz="1000" b="1" dirty="0">
                <a:solidFill>
                  <a:srgbClr val="000000"/>
                </a:solidFill>
                <a:latin typeface="Ryman Eco"/>
                <a:cs typeface="Ryman Eco"/>
              </a:rPr>
              <a:t>Décembre 2021</a:t>
            </a:r>
          </a:p>
          <a:p>
            <a:pPr algn="r"/>
            <a:r>
              <a:rPr lang="fr-FR" sz="1000" dirty="0">
                <a:solidFill>
                  <a:srgbClr val="000000"/>
                </a:solidFill>
                <a:latin typeface="Ryman Eco"/>
                <a:cs typeface="Ryman Eco"/>
              </a:rPr>
              <a:t>Réunion validation projet avant approbation</a:t>
            </a:r>
          </a:p>
        </p:txBody>
      </p:sp>
      <p:cxnSp>
        <p:nvCxnSpPr>
          <p:cNvPr id="84" name="Connecteur droit 83"/>
          <p:cNvCxnSpPr>
            <a:cxnSpLocks/>
          </p:cNvCxnSpPr>
          <p:nvPr/>
        </p:nvCxnSpPr>
        <p:spPr>
          <a:xfrm flipV="1">
            <a:off x="8403544" y="1149060"/>
            <a:ext cx="0" cy="1980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Connecteur droit 85"/>
          <p:cNvCxnSpPr/>
          <p:nvPr/>
        </p:nvCxnSpPr>
        <p:spPr>
          <a:xfrm flipV="1">
            <a:off x="8876810" y="1149528"/>
            <a:ext cx="0" cy="2628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Connecteur droit 58">
            <a:extLst>
              <a:ext uri="{FF2B5EF4-FFF2-40B4-BE49-F238E27FC236}">
                <a16:creationId xmlns:a16="http://schemas.microsoft.com/office/drawing/2014/main" id="{A5B3E4CC-D497-FE44-9358-40DB5CB513D6}"/>
              </a:ext>
            </a:extLst>
          </p:cNvPr>
          <p:cNvCxnSpPr>
            <a:cxnSpLocks/>
          </p:cNvCxnSpPr>
          <p:nvPr/>
        </p:nvCxnSpPr>
        <p:spPr>
          <a:xfrm flipV="1">
            <a:off x="6044580" y="1147179"/>
            <a:ext cx="4529" cy="2592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5800523" y="1557680"/>
            <a:ext cx="1601721" cy="400110"/>
          </a:xfrm>
          <a:prstGeom prst="rect">
            <a:avLst/>
          </a:prstGeom>
          <a:solidFill>
            <a:schemeClr val="bg1"/>
          </a:solidFill>
        </p:spPr>
        <p:txBody>
          <a:bodyPr wrap="none" anchor="ctr">
            <a:spAutoFit/>
          </a:bodyPr>
          <a:lstStyle/>
          <a:p>
            <a:pPr algn="r"/>
            <a:r>
              <a:rPr lang="fr-FR" sz="1000" b="1" dirty="0">
                <a:solidFill>
                  <a:srgbClr val="000000"/>
                </a:solidFill>
                <a:latin typeface="Ryman Eco"/>
                <a:cs typeface="Ryman Eco"/>
              </a:rPr>
              <a:t>Juillet - Septembre 2021</a:t>
            </a:r>
          </a:p>
          <a:p>
            <a:pPr algn="r"/>
            <a:r>
              <a:rPr lang="fr-FR" sz="1000" dirty="0">
                <a:solidFill>
                  <a:srgbClr val="000000"/>
                </a:solidFill>
                <a:latin typeface="Ryman Eco"/>
                <a:cs typeface="Ryman Eco"/>
              </a:rPr>
              <a:t>Avis PPA et CDNPS</a:t>
            </a:r>
          </a:p>
        </p:txBody>
      </p:sp>
      <p:cxnSp>
        <p:nvCxnSpPr>
          <p:cNvPr id="52" name="Connecteur droit 51">
            <a:extLst>
              <a:ext uri="{FF2B5EF4-FFF2-40B4-BE49-F238E27FC236}">
                <a16:creationId xmlns:a16="http://schemas.microsoft.com/office/drawing/2014/main" id="{36C1150E-DE19-EC45-8603-3C482A43E8A2}"/>
              </a:ext>
            </a:extLst>
          </p:cNvPr>
          <p:cNvCxnSpPr>
            <a:cxnSpLocks/>
          </p:cNvCxnSpPr>
          <p:nvPr/>
        </p:nvCxnSpPr>
        <p:spPr>
          <a:xfrm flipV="1">
            <a:off x="5176827" y="1149660"/>
            <a:ext cx="0" cy="1188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4C3383E2-21E0-8048-A6E4-A6CB54772C1A}"/>
              </a:ext>
            </a:extLst>
          </p:cNvPr>
          <p:cNvSpPr/>
          <p:nvPr/>
        </p:nvSpPr>
        <p:spPr>
          <a:xfrm>
            <a:off x="3621873" y="1883298"/>
            <a:ext cx="1602875" cy="1015663"/>
          </a:xfrm>
          <a:prstGeom prst="rect">
            <a:avLst/>
          </a:prstGeom>
        </p:spPr>
        <p:txBody>
          <a:bodyPr wrap="square" anchor="ctr">
            <a:spAutoFit/>
          </a:bodyPr>
          <a:lstStyle/>
          <a:p>
            <a:pPr algn="r"/>
            <a:r>
              <a:rPr lang="fr-FR" sz="1000" b="1" dirty="0">
                <a:solidFill>
                  <a:srgbClr val="000000"/>
                </a:solidFill>
                <a:latin typeface="Ryman Eco"/>
                <a:cs typeface="Ryman Eco"/>
              </a:rPr>
              <a:t>Mars 2021</a:t>
            </a:r>
          </a:p>
          <a:p>
            <a:pPr algn="r"/>
            <a:r>
              <a:rPr lang="fr-FR" sz="1000" dirty="0">
                <a:solidFill>
                  <a:srgbClr val="000000"/>
                </a:solidFill>
                <a:latin typeface="Ryman Eco"/>
                <a:cs typeface="Ryman Eco"/>
              </a:rPr>
              <a:t>Réunion de travail avec l’ABF – validation pré-projet avant concertation</a:t>
            </a:r>
          </a:p>
          <a:p>
            <a:pPr algn="r"/>
            <a:r>
              <a:rPr lang="fr-FR" sz="1000" dirty="0">
                <a:solidFill>
                  <a:srgbClr val="000000"/>
                </a:solidFill>
                <a:latin typeface="Ryman Eco"/>
                <a:cs typeface="Ryman Eco"/>
              </a:rPr>
              <a:t>Débat d’orientations</a:t>
            </a:r>
          </a:p>
          <a:p>
            <a:pPr algn="r"/>
            <a:r>
              <a:rPr lang="fr-FR" sz="1000" dirty="0">
                <a:solidFill>
                  <a:srgbClr val="000000"/>
                </a:solidFill>
                <a:latin typeface="Ryman Eco"/>
                <a:cs typeface="Ryman Eco"/>
              </a:rPr>
              <a:t>du RLP en CM</a:t>
            </a:r>
          </a:p>
        </p:txBody>
      </p:sp>
      <p:sp>
        <p:nvSpPr>
          <p:cNvPr id="56" name="Rectangle 55">
            <a:extLst>
              <a:ext uri="{FF2B5EF4-FFF2-40B4-BE49-F238E27FC236}">
                <a16:creationId xmlns:a16="http://schemas.microsoft.com/office/drawing/2014/main" id="{9CDA4E50-7A2C-C24B-8667-6F616253F64B}"/>
              </a:ext>
            </a:extLst>
          </p:cNvPr>
          <p:cNvSpPr/>
          <p:nvPr/>
        </p:nvSpPr>
        <p:spPr>
          <a:xfrm>
            <a:off x="208826" y="141427"/>
            <a:ext cx="936000" cy="553998"/>
          </a:xfrm>
          <a:prstGeom prst="rect">
            <a:avLst/>
          </a:prstGeom>
          <a:solidFill>
            <a:schemeClr val="bg2">
              <a:lumMod val="40000"/>
              <a:lumOff val="60000"/>
            </a:schemeClr>
          </a:solidFill>
        </p:spPr>
        <p:txBody>
          <a:bodyPr wrap="square" anchor="ctr">
            <a:spAutoFit/>
          </a:bodyPr>
          <a:lstStyle/>
          <a:p>
            <a:pPr algn="just"/>
            <a:r>
              <a:rPr lang="fr-FR" sz="1000" b="1" dirty="0">
                <a:solidFill>
                  <a:srgbClr val="C00000"/>
                </a:solidFill>
                <a:latin typeface="Ryman Eco"/>
                <a:cs typeface="Ryman Eco"/>
              </a:rPr>
              <a:t>9 juillet 2019</a:t>
            </a:r>
          </a:p>
          <a:p>
            <a:pPr algn="just"/>
            <a:r>
              <a:rPr lang="fr-FR" sz="1000" b="1" dirty="0">
                <a:solidFill>
                  <a:srgbClr val="C00000"/>
                </a:solidFill>
                <a:latin typeface="Ryman Eco"/>
                <a:cs typeface="Ryman Eco"/>
              </a:rPr>
              <a:t>Délibération prescription</a:t>
            </a:r>
          </a:p>
        </p:txBody>
      </p:sp>
      <p:sp>
        <p:nvSpPr>
          <p:cNvPr id="32" name="Rectangle 31"/>
          <p:cNvSpPr/>
          <p:nvPr/>
        </p:nvSpPr>
        <p:spPr>
          <a:xfrm>
            <a:off x="690709" y="3199900"/>
            <a:ext cx="2304000" cy="292388"/>
          </a:xfrm>
          <a:prstGeom prst="rect">
            <a:avLst/>
          </a:prstGeom>
          <a:solidFill>
            <a:schemeClr val="bg1"/>
          </a:solidFill>
          <a:ln>
            <a:solidFill>
              <a:schemeClr val="accent2"/>
            </a:solidFill>
          </a:ln>
        </p:spPr>
        <p:txBody>
          <a:bodyPr wrap="square" anchor="ctr">
            <a:spAutoFit/>
          </a:bodyPr>
          <a:lstStyle/>
          <a:p>
            <a:pPr algn="r"/>
            <a:r>
              <a:rPr lang="fr-FR" sz="1300" b="1" dirty="0">
                <a:solidFill>
                  <a:srgbClr val="C00000"/>
                </a:solidFill>
                <a:latin typeface="Ryman Eco"/>
                <a:cs typeface="Ryman Eco"/>
              </a:rPr>
              <a:t>Pause électorale + Covid-19</a:t>
            </a:r>
          </a:p>
        </p:txBody>
      </p:sp>
      <p:sp>
        <p:nvSpPr>
          <p:cNvPr id="61" name="Rectangle 60">
            <a:extLst>
              <a:ext uri="{FF2B5EF4-FFF2-40B4-BE49-F238E27FC236}">
                <a16:creationId xmlns:a16="http://schemas.microsoft.com/office/drawing/2014/main" id="{D0C14A1F-A004-244B-BDEE-142DF005A856}"/>
              </a:ext>
            </a:extLst>
          </p:cNvPr>
          <p:cNvSpPr/>
          <p:nvPr/>
        </p:nvSpPr>
        <p:spPr>
          <a:xfrm>
            <a:off x="4846360" y="3556868"/>
            <a:ext cx="1260000" cy="400110"/>
          </a:xfrm>
          <a:prstGeom prst="rect">
            <a:avLst/>
          </a:prstGeom>
        </p:spPr>
        <p:txBody>
          <a:bodyPr wrap="square" anchor="ctr">
            <a:spAutoFit/>
          </a:bodyPr>
          <a:lstStyle/>
          <a:p>
            <a:pPr algn="r"/>
            <a:r>
              <a:rPr lang="fr-FR" sz="1000" b="1" dirty="0">
                <a:solidFill>
                  <a:srgbClr val="C00000"/>
                </a:solidFill>
                <a:latin typeface="Ryman Eco"/>
                <a:cs typeface="Ryman Eco"/>
              </a:rPr>
              <a:t>Juin 2021</a:t>
            </a:r>
          </a:p>
          <a:p>
            <a:pPr algn="r"/>
            <a:r>
              <a:rPr lang="fr-FR" sz="1000" dirty="0">
                <a:solidFill>
                  <a:srgbClr val="C00000"/>
                </a:solidFill>
                <a:latin typeface="Ryman Eco"/>
                <a:cs typeface="Ryman Eco"/>
              </a:rPr>
              <a:t>Arrêt projet RLP</a:t>
            </a:r>
          </a:p>
        </p:txBody>
      </p:sp>
      <p:cxnSp>
        <p:nvCxnSpPr>
          <p:cNvPr id="65" name="Connecteur droit 64"/>
          <p:cNvCxnSpPr/>
          <p:nvPr/>
        </p:nvCxnSpPr>
        <p:spPr>
          <a:xfrm flipV="1">
            <a:off x="3428673" y="1154285"/>
            <a:ext cx="0" cy="2520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6724BB82-FE3E-AA40-A5B7-E047E220FA4C}"/>
              </a:ext>
            </a:extLst>
          </p:cNvPr>
          <p:cNvSpPr/>
          <p:nvPr/>
        </p:nvSpPr>
        <p:spPr>
          <a:xfrm>
            <a:off x="747125" y="4502256"/>
            <a:ext cx="5006971" cy="553998"/>
          </a:xfrm>
          <a:prstGeom prst="rect">
            <a:avLst/>
          </a:prstGeom>
        </p:spPr>
        <p:txBody>
          <a:bodyPr wrap="square" anchor="ctr">
            <a:spAutoFit/>
          </a:bodyPr>
          <a:lstStyle/>
          <a:p>
            <a:pPr algn="r"/>
            <a:r>
              <a:rPr lang="fr-FR" sz="1000" b="1">
                <a:solidFill>
                  <a:srgbClr val="000000"/>
                </a:solidFill>
                <a:latin typeface="Ryman Eco"/>
                <a:cs typeface="Ryman Eco"/>
              </a:rPr>
              <a:t>Avril </a:t>
            </a:r>
            <a:r>
              <a:rPr lang="fr-FR" sz="1000" b="1" dirty="0">
                <a:solidFill>
                  <a:srgbClr val="000000"/>
                </a:solidFill>
                <a:latin typeface="Ryman Eco"/>
                <a:cs typeface="Ryman Eco"/>
              </a:rPr>
              <a:t>- Mai 2021</a:t>
            </a:r>
          </a:p>
          <a:p>
            <a:pPr algn="r"/>
            <a:r>
              <a:rPr lang="fr-FR" sz="1000" dirty="0">
                <a:solidFill>
                  <a:srgbClr val="000000"/>
                </a:solidFill>
                <a:latin typeface="Ryman Eco"/>
                <a:cs typeface="Ryman Eco"/>
              </a:rPr>
              <a:t>1 réunion PPA + 1 réunion publique + 1 ou 2 ateliers avec les personnes concernées et les acteurs économiques locaux</a:t>
            </a:r>
          </a:p>
        </p:txBody>
      </p:sp>
      <p:sp>
        <p:nvSpPr>
          <p:cNvPr id="50" name="Rectangle 49">
            <a:extLst>
              <a:ext uri="{FF2B5EF4-FFF2-40B4-BE49-F238E27FC236}">
                <a16:creationId xmlns:a16="http://schemas.microsoft.com/office/drawing/2014/main" id="{E14470ED-3051-7D41-83BB-414D149B4BAD}"/>
              </a:ext>
            </a:extLst>
          </p:cNvPr>
          <p:cNvSpPr/>
          <p:nvPr/>
        </p:nvSpPr>
        <p:spPr>
          <a:xfrm>
            <a:off x="2221771" y="3609321"/>
            <a:ext cx="1257102" cy="400110"/>
          </a:xfrm>
          <a:prstGeom prst="rect">
            <a:avLst/>
          </a:prstGeom>
        </p:spPr>
        <p:txBody>
          <a:bodyPr wrap="square" anchor="ctr">
            <a:spAutoFit/>
          </a:bodyPr>
          <a:lstStyle/>
          <a:p>
            <a:pPr algn="r"/>
            <a:r>
              <a:rPr lang="fr-FR" sz="1000" b="1" dirty="0">
                <a:solidFill>
                  <a:srgbClr val="000000"/>
                </a:solidFill>
                <a:latin typeface="Ryman Eco"/>
                <a:cs typeface="Ryman Eco"/>
              </a:rPr>
              <a:t>5 janvier 2021</a:t>
            </a:r>
          </a:p>
          <a:p>
            <a:pPr algn="r"/>
            <a:r>
              <a:rPr lang="fr-FR" sz="1000" dirty="0">
                <a:solidFill>
                  <a:srgbClr val="000000"/>
                </a:solidFill>
                <a:latin typeface="Ryman Eco"/>
                <a:cs typeface="Ryman Eco"/>
              </a:rPr>
              <a:t>Réunion de reprise  </a:t>
            </a:r>
          </a:p>
        </p:txBody>
      </p:sp>
      <p:sp>
        <p:nvSpPr>
          <p:cNvPr id="63" name="Espace réservé du pied de page 2">
            <a:extLst>
              <a:ext uri="{FF2B5EF4-FFF2-40B4-BE49-F238E27FC236}">
                <a16:creationId xmlns:a16="http://schemas.microsoft.com/office/drawing/2014/main" id="{44E82748-4A0E-C54C-A010-F26C1CC72475}"/>
              </a:ext>
            </a:extLst>
          </p:cNvPr>
          <p:cNvSpPr txBox="1">
            <a:spLocks/>
          </p:cNvSpPr>
          <p:nvPr/>
        </p:nvSpPr>
        <p:spPr>
          <a:xfrm>
            <a:off x="-1260" y="4968655"/>
            <a:ext cx="1862051" cy="194862"/>
          </a:xfrm>
          <a:prstGeom prst="rect">
            <a:avLst/>
          </a:prstGeom>
        </p:spPr>
        <p:txBody>
          <a:bodyPr anchor="ct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500">
                <a:solidFill>
                  <a:srgbClr val="000000"/>
                </a:solidFill>
                <a:latin typeface="Ryman Eco" pitchFamily="2" charset="77"/>
                <a:cs typeface="Ryman Eco"/>
              </a:rPr>
              <a:t>Tous droits réservés GO PUB - Document confidentiel</a:t>
            </a:r>
            <a:endParaRPr lang="fr-FR" sz="500" dirty="0">
              <a:solidFill>
                <a:srgbClr val="000000"/>
              </a:solidFill>
              <a:latin typeface="Ryman Eco" pitchFamily="2" charset="77"/>
              <a:cs typeface="Ryman Eco"/>
            </a:endParaRPr>
          </a:p>
        </p:txBody>
      </p:sp>
      <p:sp>
        <p:nvSpPr>
          <p:cNvPr id="68" name="Espace réservé du numéro de diapositive 5">
            <a:extLst>
              <a:ext uri="{FF2B5EF4-FFF2-40B4-BE49-F238E27FC236}">
                <a16:creationId xmlns:a16="http://schemas.microsoft.com/office/drawing/2014/main" id="{1547890C-79A0-E24A-914A-CD932EFC1BF8}"/>
              </a:ext>
            </a:extLst>
          </p:cNvPr>
          <p:cNvSpPr>
            <a:spLocks noGrp="1"/>
          </p:cNvSpPr>
          <p:nvPr>
            <p:ph type="sldNum" sz="quarter" idx="12"/>
          </p:nvPr>
        </p:nvSpPr>
        <p:spPr>
          <a:xfrm>
            <a:off x="8489092" y="4981435"/>
            <a:ext cx="504000" cy="169304"/>
          </a:xfrm>
        </p:spPr>
        <p:txBody>
          <a:bodyPr/>
          <a:lstStyle/>
          <a:p>
            <a:fld id="{0163085A-C9A4-504D-85D8-40262E245035}" type="slidenum">
              <a:rPr lang="fr-FR">
                <a:solidFill>
                  <a:srgbClr val="000000"/>
                </a:solidFill>
                <a:latin typeface="Ryman Eco" pitchFamily="2" charset="77"/>
              </a:rPr>
              <a:pPr/>
              <a:t>8</a:t>
            </a:fld>
            <a:endParaRPr lang="fr-FR" dirty="0">
              <a:solidFill>
                <a:srgbClr val="000000"/>
              </a:solidFill>
              <a:latin typeface="Ryman Eco" pitchFamily="2" charset="77"/>
            </a:endParaRPr>
          </a:p>
        </p:txBody>
      </p:sp>
      <p:sp>
        <p:nvSpPr>
          <p:cNvPr id="70" name="Rectangle 69">
            <a:extLst>
              <a:ext uri="{FF2B5EF4-FFF2-40B4-BE49-F238E27FC236}">
                <a16:creationId xmlns:a16="http://schemas.microsoft.com/office/drawing/2014/main" id="{BD7EACBA-FA5F-D749-AB8C-747351A119E7}"/>
              </a:ext>
            </a:extLst>
          </p:cNvPr>
          <p:cNvSpPr/>
          <p:nvPr/>
        </p:nvSpPr>
        <p:spPr>
          <a:xfrm>
            <a:off x="2769169" y="1388240"/>
            <a:ext cx="1451804" cy="553998"/>
          </a:xfrm>
          <a:prstGeom prst="rect">
            <a:avLst/>
          </a:prstGeom>
          <a:solidFill>
            <a:schemeClr val="bg1"/>
          </a:solidFill>
        </p:spPr>
        <p:txBody>
          <a:bodyPr wrap="square" anchor="ctr">
            <a:spAutoFit/>
          </a:bodyPr>
          <a:lstStyle/>
          <a:p>
            <a:pPr algn="r"/>
            <a:r>
              <a:rPr lang="fr-FR" sz="1000" b="1" dirty="0">
                <a:solidFill>
                  <a:srgbClr val="000000"/>
                </a:solidFill>
                <a:latin typeface="Ryman Eco"/>
                <a:cs typeface="Ryman Eco"/>
              </a:rPr>
              <a:t>12 janvier 2021</a:t>
            </a:r>
          </a:p>
          <a:p>
            <a:pPr algn="r"/>
            <a:r>
              <a:rPr lang="fr-FR" sz="1000" dirty="0">
                <a:solidFill>
                  <a:srgbClr val="000000"/>
                </a:solidFill>
                <a:latin typeface="Ryman Eco"/>
                <a:cs typeface="Ryman Eco"/>
              </a:rPr>
              <a:t>Réunion orientations / choix règlementaires</a:t>
            </a:r>
          </a:p>
        </p:txBody>
      </p:sp>
      <p:cxnSp>
        <p:nvCxnSpPr>
          <p:cNvPr id="53" name="Connecteur droit 52">
            <a:extLst>
              <a:ext uri="{FF2B5EF4-FFF2-40B4-BE49-F238E27FC236}">
                <a16:creationId xmlns:a16="http://schemas.microsoft.com/office/drawing/2014/main" id="{250A755B-8FD4-6F45-BCA6-E08C6C199217}"/>
              </a:ext>
            </a:extLst>
          </p:cNvPr>
          <p:cNvCxnSpPr/>
          <p:nvPr/>
        </p:nvCxnSpPr>
        <p:spPr>
          <a:xfrm flipV="1">
            <a:off x="4192353" y="1144260"/>
            <a:ext cx="8663" cy="504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Connecteur droit 59">
            <a:extLst>
              <a:ext uri="{FF2B5EF4-FFF2-40B4-BE49-F238E27FC236}">
                <a16:creationId xmlns:a16="http://schemas.microsoft.com/office/drawing/2014/main" id="{2B619889-09AC-7944-9166-B4F6C2EA0496}"/>
              </a:ext>
            </a:extLst>
          </p:cNvPr>
          <p:cNvCxnSpPr>
            <a:cxnSpLocks/>
          </p:cNvCxnSpPr>
          <p:nvPr/>
        </p:nvCxnSpPr>
        <p:spPr>
          <a:xfrm flipV="1">
            <a:off x="7334204" y="1157868"/>
            <a:ext cx="0" cy="576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6098135" y="2264648"/>
            <a:ext cx="1694695" cy="400110"/>
          </a:xfrm>
          <a:prstGeom prst="rect">
            <a:avLst/>
          </a:prstGeom>
          <a:solidFill>
            <a:schemeClr val="bg1"/>
          </a:solidFill>
        </p:spPr>
        <p:txBody>
          <a:bodyPr wrap="none" anchor="ctr">
            <a:spAutoFit/>
          </a:bodyPr>
          <a:lstStyle/>
          <a:p>
            <a:pPr algn="r"/>
            <a:r>
              <a:rPr lang="fr-FR" sz="1000" b="1" dirty="0">
                <a:solidFill>
                  <a:srgbClr val="000000"/>
                </a:solidFill>
                <a:latin typeface="Ryman Eco"/>
                <a:cs typeface="Ryman Eco"/>
              </a:rPr>
              <a:t>Octobre - Novembre 2021</a:t>
            </a:r>
          </a:p>
          <a:p>
            <a:pPr algn="r"/>
            <a:r>
              <a:rPr lang="fr-FR" sz="1000" dirty="0">
                <a:solidFill>
                  <a:srgbClr val="000000"/>
                </a:solidFill>
                <a:latin typeface="Ryman Eco"/>
                <a:cs typeface="Ryman Eco"/>
              </a:rPr>
              <a:t>Enquête publique</a:t>
            </a:r>
          </a:p>
        </p:txBody>
      </p:sp>
      <p:cxnSp>
        <p:nvCxnSpPr>
          <p:cNvPr id="82" name="Connecteur droit 81"/>
          <p:cNvCxnSpPr/>
          <p:nvPr/>
        </p:nvCxnSpPr>
        <p:spPr>
          <a:xfrm flipV="1">
            <a:off x="7770375" y="1149528"/>
            <a:ext cx="0" cy="12960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7" name="Groupe 56">
            <a:extLst>
              <a:ext uri="{FF2B5EF4-FFF2-40B4-BE49-F238E27FC236}">
                <a16:creationId xmlns:a16="http://schemas.microsoft.com/office/drawing/2014/main" id="{E8CCE675-950D-E649-8C6D-BF5D8A888562}"/>
              </a:ext>
            </a:extLst>
          </p:cNvPr>
          <p:cNvGrpSpPr/>
          <p:nvPr/>
        </p:nvGrpSpPr>
        <p:grpSpPr>
          <a:xfrm>
            <a:off x="4989513" y="1114622"/>
            <a:ext cx="390162" cy="230832"/>
            <a:chOff x="3598009" y="1245608"/>
            <a:chExt cx="390162" cy="230832"/>
          </a:xfrm>
        </p:grpSpPr>
        <p:sp>
          <p:nvSpPr>
            <p:cNvPr id="58" name="Ellipse 57">
              <a:extLst>
                <a:ext uri="{FF2B5EF4-FFF2-40B4-BE49-F238E27FC236}">
                  <a16:creationId xmlns:a16="http://schemas.microsoft.com/office/drawing/2014/main" id="{D1F4706C-AF02-0843-A404-4E5AA6C9DD0C}"/>
                </a:ext>
              </a:extLst>
            </p:cNvPr>
            <p:cNvSpPr/>
            <p:nvPr/>
          </p:nvSpPr>
          <p:spPr>
            <a:xfrm>
              <a:off x="3694797" y="1258978"/>
              <a:ext cx="203410" cy="194265"/>
            </a:xfrm>
            <a:prstGeom prst="ellipse">
              <a:avLst/>
            </a:prstGeom>
            <a:solidFill>
              <a:srgbClr val="FF0000"/>
            </a:solidFill>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62" name="Rectangle 61">
              <a:extLst>
                <a:ext uri="{FF2B5EF4-FFF2-40B4-BE49-F238E27FC236}">
                  <a16:creationId xmlns:a16="http://schemas.microsoft.com/office/drawing/2014/main" id="{A98CF8B0-E597-7F45-B3F3-41D7198E4B2E}"/>
                </a:ext>
              </a:extLst>
            </p:cNvPr>
            <p:cNvSpPr/>
            <p:nvPr/>
          </p:nvSpPr>
          <p:spPr>
            <a:xfrm>
              <a:off x="3598009" y="1245608"/>
              <a:ext cx="390162" cy="230832"/>
            </a:xfrm>
            <a:prstGeom prst="rect">
              <a:avLst/>
            </a:prstGeom>
          </p:spPr>
          <p:txBody>
            <a:bodyPr wrap="square" anchor="ctr">
              <a:spAutoFit/>
            </a:bodyPr>
            <a:lstStyle/>
            <a:p>
              <a:pPr algn="ctr"/>
              <a:r>
                <a:rPr lang="fr-FR" sz="900" b="1" dirty="0">
                  <a:solidFill>
                    <a:schemeClr val="bg1"/>
                  </a:solidFill>
                  <a:latin typeface="Ryman Eco" pitchFamily="2" charset="77"/>
                  <a:cs typeface="Ryman Eco"/>
                </a:rPr>
                <a:t>CM</a:t>
              </a:r>
              <a:endParaRPr lang="fr-FR" sz="900" dirty="0">
                <a:solidFill>
                  <a:schemeClr val="bg1"/>
                </a:solidFill>
                <a:latin typeface="Ryman Eco" pitchFamily="2" charset="77"/>
                <a:cs typeface="Ryman Eco"/>
              </a:endParaRPr>
            </a:p>
          </p:txBody>
        </p:sp>
      </p:grpSp>
      <p:grpSp>
        <p:nvGrpSpPr>
          <p:cNvPr id="71" name="Groupe 70">
            <a:extLst>
              <a:ext uri="{FF2B5EF4-FFF2-40B4-BE49-F238E27FC236}">
                <a16:creationId xmlns:a16="http://schemas.microsoft.com/office/drawing/2014/main" id="{D47B54B0-2CA3-7048-A9CE-B1ECAB69DA52}"/>
              </a:ext>
            </a:extLst>
          </p:cNvPr>
          <p:cNvGrpSpPr/>
          <p:nvPr/>
        </p:nvGrpSpPr>
        <p:grpSpPr>
          <a:xfrm>
            <a:off x="5841130" y="1116740"/>
            <a:ext cx="390162" cy="230832"/>
            <a:chOff x="3598009" y="1245608"/>
            <a:chExt cx="390162" cy="230832"/>
          </a:xfrm>
        </p:grpSpPr>
        <p:sp>
          <p:nvSpPr>
            <p:cNvPr id="72" name="Ellipse 71">
              <a:extLst>
                <a:ext uri="{FF2B5EF4-FFF2-40B4-BE49-F238E27FC236}">
                  <a16:creationId xmlns:a16="http://schemas.microsoft.com/office/drawing/2014/main" id="{A6AF904B-3719-CF41-BBDF-01C3EC2AEF0D}"/>
                </a:ext>
              </a:extLst>
            </p:cNvPr>
            <p:cNvSpPr/>
            <p:nvPr/>
          </p:nvSpPr>
          <p:spPr>
            <a:xfrm>
              <a:off x="3694797" y="1258978"/>
              <a:ext cx="203410" cy="194265"/>
            </a:xfrm>
            <a:prstGeom prst="ellipse">
              <a:avLst/>
            </a:prstGeom>
            <a:solidFill>
              <a:srgbClr val="FF0000"/>
            </a:solidFill>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73" name="Rectangle 72">
              <a:extLst>
                <a:ext uri="{FF2B5EF4-FFF2-40B4-BE49-F238E27FC236}">
                  <a16:creationId xmlns:a16="http://schemas.microsoft.com/office/drawing/2014/main" id="{CD30D6C2-70D0-0C45-A857-6E9C827D6124}"/>
                </a:ext>
              </a:extLst>
            </p:cNvPr>
            <p:cNvSpPr/>
            <p:nvPr/>
          </p:nvSpPr>
          <p:spPr>
            <a:xfrm>
              <a:off x="3598009" y="1245608"/>
              <a:ext cx="390162" cy="230832"/>
            </a:xfrm>
            <a:prstGeom prst="rect">
              <a:avLst/>
            </a:prstGeom>
          </p:spPr>
          <p:txBody>
            <a:bodyPr wrap="square" anchor="ctr">
              <a:spAutoFit/>
            </a:bodyPr>
            <a:lstStyle/>
            <a:p>
              <a:pPr algn="ctr"/>
              <a:r>
                <a:rPr lang="fr-FR" sz="900" b="1" dirty="0">
                  <a:solidFill>
                    <a:schemeClr val="bg1"/>
                  </a:solidFill>
                  <a:latin typeface="Ryman Eco" pitchFamily="2" charset="77"/>
                  <a:cs typeface="Ryman Eco"/>
                </a:rPr>
                <a:t>CM</a:t>
              </a:r>
              <a:endParaRPr lang="fr-FR" sz="900" dirty="0">
                <a:solidFill>
                  <a:schemeClr val="bg1"/>
                </a:solidFill>
                <a:latin typeface="Ryman Eco" pitchFamily="2" charset="77"/>
                <a:cs typeface="Ryman Eco"/>
              </a:endParaRPr>
            </a:p>
          </p:txBody>
        </p:sp>
      </p:grpSp>
      <p:grpSp>
        <p:nvGrpSpPr>
          <p:cNvPr id="74" name="Groupe 73">
            <a:extLst>
              <a:ext uri="{FF2B5EF4-FFF2-40B4-BE49-F238E27FC236}">
                <a16:creationId xmlns:a16="http://schemas.microsoft.com/office/drawing/2014/main" id="{924BBBB5-60EF-B546-B5A9-DAAEA2F137A9}"/>
              </a:ext>
            </a:extLst>
          </p:cNvPr>
          <p:cNvGrpSpPr/>
          <p:nvPr/>
        </p:nvGrpSpPr>
        <p:grpSpPr>
          <a:xfrm>
            <a:off x="8677441" y="1122310"/>
            <a:ext cx="390162" cy="230832"/>
            <a:chOff x="3598009" y="1245608"/>
            <a:chExt cx="390162" cy="230832"/>
          </a:xfrm>
        </p:grpSpPr>
        <p:sp>
          <p:nvSpPr>
            <p:cNvPr id="78" name="Ellipse 77">
              <a:extLst>
                <a:ext uri="{FF2B5EF4-FFF2-40B4-BE49-F238E27FC236}">
                  <a16:creationId xmlns:a16="http://schemas.microsoft.com/office/drawing/2014/main" id="{F78780DE-5EED-8D49-983B-979A1D403604}"/>
                </a:ext>
              </a:extLst>
            </p:cNvPr>
            <p:cNvSpPr/>
            <p:nvPr/>
          </p:nvSpPr>
          <p:spPr>
            <a:xfrm>
              <a:off x="3694797" y="1258978"/>
              <a:ext cx="203410" cy="194265"/>
            </a:xfrm>
            <a:prstGeom prst="ellipse">
              <a:avLst/>
            </a:prstGeom>
            <a:solidFill>
              <a:srgbClr val="FF0000"/>
            </a:solidFill>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79" name="Rectangle 78">
              <a:extLst>
                <a:ext uri="{FF2B5EF4-FFF2-40B4-BE49-F238E27FC236}">
                  <a16:creationId xmlns:a16="http://schemas.microsoft.com/office/drawing/2014/main" id="{71B672E4-EB00-CB4A-A56D-8E09C0AF27BC}"/>
                </a:ext>
              </a:extLst>
            </p:cNvPr>
            <p:cNvSpPr/>
            <p:nvPr/>
          </p:nvSpPr>
          <p:spPr>
            <a:xfrm>
              <a:off x="3598009" y="1245608"/>
              <a:ext cx="390162" cy="230832"/>
            </a:xfrm>
            <a:prstGeom prst="rect">
              <a:avLst/>
            </a:prstGeom>
          </p:spPr>
          <p:txBody>
            <a:bodyPr wrap="square" anchor="ctr">
              <a:spAutoFit/>
            </a:bodyPr>
            <a:lstStyle/>
            <a:p>
              <a:pPr algn="ctr"/>
              <a:r>
                <a:rPr lang="fr-FR" sz="900" b="1" dirty="0">
                  <a:solidFill>
                    <a:schemeClr val="bg1"/>
                  </a:solidFill>
                  <a:latin typeface="Ryman Eco" pitchFamily="2" charset="77"/>
                  <a:cs typeface="Ryman Eco"/>
                </a:rPr>
                <a:t>CM</a:t>
              </a:r>
              <a:endParaRPr lang="fr-FR" sz="900" dirty="0">
                <a:solidFill>
                  <a:schemeClr val="bg1"/>
                </a:solidFill>
                <a:latin typeface="Ryman Eco" pitchFamily="2" charset="77"/>
                <a:cs typeface="Ryman Eco"/>
              </a:endParaRPr>
            </a:p>
          </p:txBody>
        </p:sp>
      </p:grpSp>
      <p:cxnSp>
        <p:nvCxnSpPr>
          <p:cNvPr id="3" name="Connecteur droit avec flèche 2">
            <a:extLst>
              <a:ext uri="{FF2B5EF4-FFF2-40B4-BE49-F238E27FC236}">
                <a16:creationId xmlns:a16="http://schemas.microsoft.com/office/drawing/2014/main" id="{0486B50E-1368-4A4A-9C57-6B16FAD6D990}"/>
              </a:ext>
            </a:extLst>
          </p:cNvPr>
          <p:cNvCxnSpPr>
            <a:cxnSpLocks/>
            <a:endCxn id="7" idx="1"/>
          </p:cNvCxnSpPr>
          <p:nvPr/>
        </p:nvCxnSpPr>
        <p:spPr>
          <a:xfrm>
            <a:off x="627028" y="680605"/>
            <a:ext cx="117566" cy="54531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9342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pied de page 2">
            <a:extLst>
              <a:ext uri="{FF2B5EF4-FFF2-40B4-BE49-F238E27FC236}">
                <a16:creationId xmlns:a16="http://schemas.microsoft.com/office/drawing/2014/main" id="{31AD1C56-38A9-9B46-9675-5E4019ABAB2C}"/>
              </a:ext>
            </a:extLst>
          </p:cNvPr>
          <p:cNvSpPr txBox="1">
            <a:spLocks/>
          </p:cNvSpPr>
          <p:nvPr/>
        </p:nvSpPr>
        <p:spPr>
          <a:xfrm>
            <a:off x="-1260" y="4968655"/>
            <a:ext cx="1862051" cy="194862"/>
          </a:xfrm>
          <a:prstGeom prst="rect">
            <a:avLst/>
          </a:prstGeom>
        </p:spPr>
        <p:txBody>
          <a:bodyPr anchor="ct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500">
                <a:solidFill>
                  <a:srgbClr val="000000"/>
                </a:solidFill>
                <a:latin typeface="Ryman Eco" pitchFamily="2" charset="77"/>
                <a:cs typeface="Ryman Eco"/>
              </a:rPr>
              <a:t>Tous droits réservés GO PUB - Document confidentiel</a:t>
            </a:r>
            <a:endParaRPr lang="fr-FR" sz="500" dirty="0">
              <a:solidFill>
                <a:srgbClr val="000000"/>
              </a:solidFill>
              <a:latin typeface="Ryman Eco" pitchFamily="2" charset="77"/>
              <a:cs typeface="Ryman Eco"/>
            </a:endParaRPr>
          </a:p>
        </p:txBody>
      </p:sp>
      <p:sp>
        <p:nvSpPr>
          <p:cNvPr id="19" name="Espace réservé du numéro de diapositive 5">
            <a:extLst>
              <a:ext uri="{FF2B5EF4-FFF2-40B4-BE49-F238E27FC236}">
                <a16:creationId xmlns:a16="http://schemas.microsoft.com/office/drawing/2014/main" id="{2D1B7D37-B07C-624B-8952-5B10894F810C}"/>
              </a:ext>
            </a:extLst>
          </p:cNvPr>
          <p:cNvSpPr>
            <a:spLocks noGrp="1"/>
          </p:cNvSpPr>
          <p:nvPr>
            <p:ph type="sldNum" sz="quarter" idx="12"/>
          </p:nvPr>
        </p:nvSpPr>
        <p:spPr>
          <a:xfrm>
            <a:off x="8489092" y="4981435"/>
            <a:ext cx="504000" cy="169304"/>
          </a:xfrm>
        </p:spPr>
        <p:txBody>
          <a:bodyPr/>
          <a:lstStyle/>
          <a:p>
            <a:fld id="{0163085A-C9A4-504D-85D8-40262E245035}" type="slidenum">
              <a:rPr lang="fr-FR">
                <a:solidFill>
                  <a:srgbClr val="000000"/>
                </a:solidFill>
                <a:latin typeface="Ryman Eco" pitchFamily="2" charset="77"/>
              </a:rPr>
              <a:pPr/>
              <a:t>9</a:t>
            </a:fld>
            <a:endParaRPr lang="fr-FR" dirty="0">
              <a:solidFill>
                <a:srgbClr val="000000"/>
              </a:solidFill>
              <a:latin typeface="Ryman Eco" pitchFamily="2" charset="77"/>
            </a:endParaRPr>
          </a:p>
        </p:txBody>
      </p:sp>
      <p:sp>
        <p:nvSpPr>
          <p:cNvPr id="20" name="Rectangle 19">
            <a:extLst>
              <a:ext uri="{FF2B5EF4-FFF2-40B4-BE49-F238E27FC236}">
                <a16:creationId xmlns:a16="http://schemas.microsoft.com/office/drawing/2014/main" id="{D3056D1E-7166-8746-8AFD-F7246F05EF95}"/>
              </a:ext>
            </a:extLst>
          </p:cNvPr>
          <p:cNvSpPr/>
          <p:nvPr/>
        </p:nvSpPr>
        <p:spPr>
          <a:xfrm>
            <a:off x="-73255" y="121917"/>
            <a:ext cx="675674" cy="423577"/>
          </a:xfrm>
          <a:prstGeom prst="rect">
            <a:avLst/>
          </a:prstGeom>
          <a:noFill/>
          <a:ln>
            <a:solidFill>
              <a:srgbClr val="CCDAD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Ryman Eco" pitchFamily="2" charset="77"/>
            </a:endParaRPr>
          </a:p>
        </p:txBody>
      </p:sp>
      <p:sp>
        <p:nvSpPr>
          <p:cNvPr id="21" name="ZoneTexte 20">
            <a:extLst>
              <a:ext uri="{FF2B5EF4-FFF2-40B4-BE49-F238E27FC236}">
                <a16:creationId xmlns:a16="http://schemas.microsoft.com/office/drawing/2014/main" id="{3A4869C9-9FAD-ED49-8F32-99E301CF1D4B}"/>
              </a:ext>
            </a:extLst>
          </p:cNvPr>
          <p:cNvSpPr txBox="1"/>
          <p:nvPr/>
        </p:nvSpPr>
        <p:spPr>
          <a:xfrm>
            <a:off x="341931" y="166020"/>
            <a:ext cx="531161" cy="338554"/>
          </a:xfrm>
          <a:prstGeom prst="rect">
            <a:avLst/>
          </a:prstGeom>
          <a:solidFill>
            <a:srgbClr val="FFFFFF"/>
          </a:solidFill>
        </p:spPr>
        <p:txBody>
          <a:bodyPr wrap="square" rtlCol="0" anchor="ctr">
            <a:spAutoFit/>
          </a:bodyPr>
          <a:lstStyle/>
          <a:p>
            <a:r>
              <a:rPr lang="fr-FR" sz="1600" dirty="0">
                <a:solidFill>
                  <a:srgbClr val="DE9360"/>
                </a:solidFill>
                <a:latin typeface="Ryman Eco" pitchFamily="2" charset="77"/>
                <a:cs typeface="Ryman Eco"/>
              </a:rPr>
              <a:t>#00</a:t>
            </a:r>
          </a:p>
        </p:txBody>
      </p:sp>
      <p:sp>
        <p:nvSpPr>
          <p:cNvPr id="22" name="ZoneTexte 21">
            <a:extLst>
              <a:ext uri="{FF2B5EF4-FFF2-40B4-BE49-F238E27FC236}">
                <a16:creationId xmlns:a16="http://schemas.microsoft.com/office/drawing/2014/main" id="{11F41587-92C6-DE4C-A7B4-F417D74F615B}"/>
              </a:ext>
            </a:extLst>
          </p:cNvPr>
          <p:cNvSpPr txBox="1"/>
          <p:nvPr/>
        </p:nvSpPr>
        <p:spPr>
          <a:xfrm>
            <a:off x="929762" y="179816"/>
            <a:ext cx="6910600" cy="307777"/>
          </a:xfrm>
          <a:prstGeom prst="rect">
            <a:avLst/>
          </a:prstGeom>
          <a:solidFill>
            <a:schemeClr val="bg1"/>
          </a:solidFill>
          <a:ln>
            <a:solidFill>
              <a:schemeClr val="bg1"/>
            </a:solidFill>
          </a:ln>
        </p:spPr>
        <p:txBody>
          <a:bodyPr wrap="square" rtlCol="0" anchor="ctr">
            <a:spAutoFit/>
          </a:bodyPr>
          <a:lstStyle/>
          <a:p>
            <a:r>
              <a:rPr lang="fr-FR" sz="1400" dirty="0">
                <a:solidFill>
                  <a:srgbClr val="659C95"/>
                </a:solidFill>
                <a:latin typeface="Ryman Eco" pitchFamily="2" charset="77"/>
              </a:rPr>
              <a:t>Rappel du contexte règlementaire local : de possibilités théoriques déjà très limitées…</a:t>
            </a:r>
            <a:endParaRPr lang="fr-FR" sz="1200" dirty="0">
              <a:solidFill>
                <a:srgbClr val="659C95"/>
              </a:solidFill>
              <a:latin typeface="Ryman Eco" pitchFamily="2" charset="77"/>
            </a:endParaRPr>
          </a:p>
        </p:txBody>
      </p:sp>
      <p:graphicFrame>
        <p:nvGraphicFramePr>
          <p:cNvPr id="9" name="Tableau 8">
            <a:extLst>
              <a:ext uri="{FF2B5EF4-FFF2-40B4-BE49-F238E27FC236}">
                <a16:creationId xmlns:a16="http://schemas.microsoft.com/office/drawing/2014/main" id="{193A3482-321E-394A-BB57-2E08975470BF}"/>
              </a:ext>
            </a:extLst>
          </p:cNvPr>
          <p:cNvGraphicFramePr>
            <a:graphicFrameLocks noGrp="1"/>
          </p:cNvGraphicFramePr>
          <p:nvPr>
            <p:extLst>
              <p:ext uri="{D42A27DB-BD31-4B8C-83A1-F6EECF244321}">
                <p14:modId xmlns:p14="http://schemas.microsoft.com/office/powerpoint/2010/main" val="2168705703"/>
              </p:ext>
            </p:extLst>
          </p:nvPr>
        </p:nvGraphicFramePr>
        <p:xfrm>
          <a:off x="298398" y="476445"/>
          <a:ext cx="8547206" cy="4559957"/>
        </p:xfrm>
        <a:graphic>
          <a:graphicData uri="http://schemas.openxmlformats.org/drawingml/2006/table">
            <a:tbl>
              <a:tblPr firstRow="1" bandRow="1">
                <a:tableStyleId>{7E9639D4-E3E2-4D34-9284-5A2195B3D0D7}</a:tableStyleId>
              </a:tblPr>
              <a:tblGrid>
                <a:gridCol w="2540156">
                  <a:extLst>
                    <a:ext uri="{9D8B030D-6E8A-4147-A177-3AD203B41FA5}">
                      <a16:colId xmlns:a16="http://schemas.microsoft.com/office/drawing/2014/main" val="20000"/>
                    </a:ext>
                  </a:extLst>
                </a:gridCol>
                <a:gridCol w="1995291">
                  <a:extLst>
                    <a:ext uri="{9D8B030D-6E8A-4147-A177-3AD203B41FA5}">
                      <a16:colId xmlns:a16="http://schemas.microsoft.com/office/drawing/2014/main" val="20001"/>
                    </a:ext>
                  </a:extLst>
                </a:gridCol>
                <a:gridCol w="2074922">
                  <a:extLst>
                    <a:ext uri="{9D8B030D-6E8A-4147-A177-3AD203B41FA5}">
                      <a16:colId xmlns:a16="http://schemas.microsoft.com/office/drawing/2014/main" val="20002"/>
                    </a:ext>
                  </a:extLst>
                </a:gridCol>
                <a:gridCol w="1936837">
                  <a:extLst>
                    <a:ext uri="{9D8B030D-6E8A-4147-A177-3AD203B41FA5}">
                      <a16:colId xmlns:a16="http://schemas.microsoft.com/office/drawing/2014/main" val="20003"/>
                    </a:ext>
                  </a:extLst>
                </a:gridCol>
              </a:tblGrid>
              <a:tr h="578477">
                <a:tc>
                  <a:txBody>
                    <a:bodyPr/>
                    <a:lstStyle/>
                    <a:p>
                      <a:pPr algn="ctr">
                        <a:lnSpc>
                          <a:spcPct val="100000"/>
                        </a:lnSpc>
                      </a:pPr>
                      <a:endParaRPr lang="fr-FR" sz="1000" dirty="0">
                        <a:latin typeface="Ryman Eco"/>
                        <a:cs typeface="Ryman Eco"/>
                      </a:endParaRPr>
                    </a:p>
                  </a:txBody>
                  <a:tcPr anchor="ctr">
                    <a:lnL w="12700" cap="flat" cmpd="sng" algn="ctr">
                      <a:solidFill>
                        <a:schemeClr val="tx1"/>
                      </a:solidFill>
                      <a:prstDash val="solid"/>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pPr>
                      <a:r>
                        <a:rPr lang="fr-FR" sz="1000" b="0" dirty="0">
                          <a:solidFill>
                            <a:schemeClr val="bg1"/>
                          </a:solidFill>
                          <a:latin typeface="Ryman Eco"/>
                          <a:cs typeface="Ryman Eco"/>
                        </a:rPr>
                        <a:t>Agglomération &lt; 10 000 habitants dans une unité urbaine &lt; à 100 000 habitants</a:t>
                      </a:r>
                    </a:p>
                  </a:txBody>
                  <a:tcPr anchor="ctr">
                    <a:lnL w="28575" cap="flat" cmpd="sng" algn="ctr">
                      <a:solidFill>
                        <a:srgbClr val="C00000"/>
                      </a:solidFill>
                      <a:prstDash val="sysDash"/>
                      <a:round/>
                      <a:headEnd type="none" w="med" len="med"/>
                      <a:tailEnd type="none" w="med" len="med"/>
                    </a:lnL>
                    <a:lnR w="28575" cap="flat" cmpd="sng" algn="ctr">
                      <a:solidFill>
                        <a:srgbClr val="C00000"/>
                      </a:solidFill>
                      <a:prstDash val="sysDash"/>
                      <a:round/>
                      <a:headEnd type="none" w="med" len="med"/>
                      <a:tailEnd type="none" w="med" len="med"/>
                    </a:lnR>
                    <a:lnT w="28575" cap="flat" cmpd="sng" algn="ctr">
                      <a:solidFill>
                        <a:srgbClr val="C00000"/>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0" dirty="0">
                          <a:solidFill>
                            <a:schemeClr val="bg1"/>
                          </a:solidFill>
                          <a:latin typeface="Ryman Eco"/>
                          <a:cs typeface="Ryman Eco"/>
                        </a:rPr>
                        <a:t>Agglomération &lt; à 10 000 habitants</a:t>
                      </a:r>
                      <a:r>
                        <a:rPr lang="fr-FR" sz="1000" b="0" baseline="0" dirty="0">
                          <a:solidFill>
                            <a:schemeClr val="bg1"/>
                          </a:solidFill>
                          <a:latin typeface="Ryman Eco"/>
                          <a:cs typeface="Ryman Eco"/>
                        </a:rPr>
                        <a:t> dans </a:t>
                      </a:r>
                      <a:r>
                        <a:rPr lang="fr-FR" sz="1000" b="0" dirty="0">
                          <a:solidFill>
                            <a:schemeClr val="bg1"/>
                          </a:solidFill>
                          <a:latin typeface="Ryman Eco"/>
                          <a:cs typeface="Ryman Eco"/>
                        </a:rPr>
                        <a:t>une unité urbaine &gt; à 100 000 habitants</a:t>
                      </a:r>
                    </a:p>
                  </a:txBody>
                  <a:tcPr anchor="ctr">
                    <a:lnL w="28575" cap="flat" cmpd="sng" algn="ctr">
                      <a:solidFill>
                        <a:srgbClr val="C0000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pPr>
                      <a:r>
                        <a:rPr lang="fr-FR" sz="1000" b="0" dirty="0">
                          <a:solidFill>
                            <a:schemeClr val="bg1"/>
                          </a:solidFill>
                          <a:latin typeface="Ryman Eco"/>
                          <a:cs typeface="Ryman Eco"/>
                        </a:rPr>
                        <a:t>Agglomération &gt; à 10 000 habitants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513000">
                <a:tc>
                  <a:txBody>
                    <a:bodyPr/>
                    <a:lstStyle/>
                    <a:p>
                      <a:pPr algn="ctr">
                        <a:lnSpc>
                          <a:spcPct val="100000"/>
                        </a:lnSpc>
                      </a:pPr>
                      <a:r>
                        <a:rPr lang="fr-FR" sz="1000" dirty="0">
                          <a:solidFill>
                            <a:srgbClr val="000000"/>
                          </a:solidFill>
                          <a:latin typeface="Ryman Eco"/>
                          <a:cs typeface="Ryman Eco"/>
                        </a:rPr>
                        <a:t>Publicité</a:t>
                      </a:r>
                      <a:r>
                        <a:rPr lang="fr-FR" sz="1000" baseline="0" dirty="0">
                          <a:solidFill>
                            <a:srgbClr val="000000"/>
                          </a:solidFill>
                          <a:latin typeface="Ryman Eco"/>
                          <a:cs typeface="Ryman Eco"/>
                        </a:rPr>
                        <a:t> (ou pré-enseigne) sur un mur ou une clôture non lumineuse</a:t>
                      </a:r>
                      <a:endParaRPr lang="fr-FR" sz="1000" dirty="0">
                        <a:solidFill>
                          <a:srgbClr val="000000"/>
                        </a:solidFill>
                        <a:latin typeface="Ryman Eco"/>
                        <a:cs typeface="Ryman Eco"/>
                      </a:endParaRPr>
                    </a:p>
                  </a:txBody>
                  <a:tcPr anchor="ctr">
                    <a:lnL w="12700" cap="flat" cmpd="sng" algn="ctr">
                      <a:solidFill>
                        <a:schemeClr val="tx1"/>
                      </a:solidFill>
                      <a:prstDash val="solid"/>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fr-FR" sz="1000" dirty="0">
                          <a:solidFill>
                            <a:srgbClr val="000000"/>
                          </a:solidFill>
                          <a:effectLst/>
                          <a:latin typeface="Ryman Eco"/>
                          <a:cs typeface="Ryman Eco"/>
                        </a:rPr>
                        <a:t>surface ≤ 4 m</a:t>
                      </a:r>
                      <a:r>
                        <a:rPr lang="fr-FR" sz="1000" baseline="30000" dirty="0">
                          <a:solidFill>
                            <a:srgbClr val="000000"/>
                          </a:solidFill>
                          <a:effectLst/>
                          <a:latin typeface="Ryman Eco" pitchFamily="2" charset="77"/>
                        </a:rPr>
                        <a:t>2</a:t>
                      </a:r>
                      <a:endParaRPr lang="fr-FR" sz="1000" dirty="0">
                        <a:solidFill>
                          <a:srgbClr val="000000"/>
                        </a:solidFill>
                        <a:effectLst/>
                        <a:latin typeface="Ryman Eco"/>
                        <a:cs typeface="Ryman Eco"/>
                      </a:endParaRPr>
                    </a:p>
                    <a:p>
                      <a:pPr algn="ctr">
                        <a:lnSpc>
                          <a:spcPct val="100000"/>
                        </a:lnSpc>
                        <a:spcAft>
                          <a:spcPts val="0"/>
                        </a:spcAft>
                      </a:pPr>
                      <a:r>
                        <a:rPr lang="fr-FR" sz="1000" dirty="0">
                          <a:solidFill>
                            <a:srgbClr val="000000"/>
                          </a:solidFill>
                          <a:effectLst/>
                          <a:latin typeface="Ryman Eco"/>
                          <a:cs typeface="Ryman Eco"/>
                        </a:rPr>
                        <a:t>hauteur ≤ 6 m</a:t>
                      </a:r>
                      <a:endParaRPr lang="fr-FR" sz="1000" b="0" i="0" dirty="0">
                        <a:solidFill>
                          <a:srgbClr val="000000"/>
                        </a:solidFill>
                        <a:effectLst/>
                        <a:latin typeface="Ryman Eco"/>
                        <a:ea typeface="Roboto Condensed" pitchFamily="2" charset="0"/>
                        <a:cs typeface="Ryman Eco"/>
                      </a:endParaRPr>
                    </a:p>
                  </a:txBody>
                  <a:tcPr anchor="ctr">
                    <a:lnL w="28575" cap="flat" cmpd="sng" algn="ctr">
                      <a:solidFill>
                        <a:srgbClr val="C00000"/>
                      </a:solidFill>
                      <a:prstDash val="sysDash"/>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fr-FR" sz="1000" dirty="0">
                          <a:solidFill>
                            <a:srgbClr val="000000"/>
                          </a:solidFill>
                          <a:effectLst/>
                          <a:latin typeface="Ryman Eco"/>
                          <a:cs typeface="Ryman Eco"/>
                        </a:rPr>
                        <a:t>surface ≤ 12 m</a:t>
                      </a:r>
                      <a:r>
                        <a:rPr lang="fr-FR" sz="1000" baseline="30000" dirty="0">
                          <a:solidFill>
                            <a:srgbClr val="000000"/>
                          </a:solidFill>
                          <a:effectLst/>
                          <a:latin typeface="Ryman Eco"/>
                          <a:cs typeface="Ryman Eco"/>
                        </a:rPr>
                        <a:t>2</a:t>
                      </a:r>
                    </a:p>
                    <a:p>
                      <a:pPr algn="ctr">
                        <a:lnSpc>
                          <a:spcPct val="100000"/>
                        </a:lnSpc>
                        <a:spcAft>
                          <a:spcPts val="0"/>
                        </a:spcAft>
                      </a:pPr>
                      <a:r>
                        <a:rPr lang="fr-FR" sz="1000" dirty="0">
                          <a:solidFill>
                            <a:srgbClr val="000000"/>
                          </a:solidFill>
                          <a:effectLst/>
                          <a:latin typeface="Ryman Eco"/>
                          <a:cs typeface="Ryman Eco"/>
                        </a:rPr>
                        <a:t>hauteur ≤ 7,5 m</a:t>
                      </a:r>
                      <a:endParaRPr lang="fr-FR" sz="1000" b="0" i="0" dirty="0">
                        <a:solidFill>
                          <a:srgbClr val="000000"/>
                        </a:solidFill>
                        <a:effectLst/>
                        <a:latin typeface="Ryman Eco"/>
                        <a:ea typeface="Roboto Condensed" pitchFamily="2" charset="0"/>
                        <a:cs typeface="Ryman Eco"/>
                      </a:endParaRPr>
                    </a:p>
                  </a:txBody>
                  <a:tcPr anchor="ctr">
                    <a:lnL w="28575" cap="flat" cmpd="sng" algn="ctr">
                      <a:solidFill>
                        <a:srgbClr val="C0000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300"/>
                        </a:spcAft>
                      </a:pPr>
                      <a:r>
                        <a:rPr lang="fr-FR" sz="1000" dirty="0">
                          <a:solidFill>
                            <a:srgbClr val="000000"/>
                          </a:solidFill>
                          <a:effectLst/>
                          <a:latin typeface="Ryman Eco" pitchFamily="2" charset="77"/>
                        </a:rPr>
                        <a:t>surface ≤ 12 m</a:t>
                      </a:r>
                      <a:r>
                        <a:rPr lang="fr-FR" sz="1000" baseline="30000" dirty="0">
                          <a:solidFill>
                            <a:srgbClr val="000000"/>
                          </a:solidFill>
                          <a:effectLst/>
                          <a:latin typeface="Ryman Eco" pitchFamily="2" charset="77"/>
                        </a:rPr>
                        <a:t>2</a:t>
                      </a:r>
                    </a:p>
                    <a:p>
                      <a:pPr algn="ctr">
                        <a:lnSpc>
                          <a:spcPct val="100000"/>
                        </a:lnSpc>
                        <a:spcAft>
                          <a:spcPts val="0"/>
                        </a:spcAft>
                      </a:pPr>
                      <a:r>
                        <a:rPr lang="fr-FR" sz="1000" dirty="0">
                          <a:solidFill>
                            <a:srgbClr val="000000"/>
                          </a:solidFill>
                          <a:effectLst/>
                          <a:latin typeface="Ryman Eco" pitchFamily="2" charset="77"/>
                        </a:rPr>
                        <a:t>hauteur ≤ 7,5 m</a:t>
                      </a:r>
                      <a:endParaRPr lang="fr-FR" sz="1000" b="0" i="0" dirty="0">
                        <a:solidFill>
                          <a:srgbClr val="000000"/>
                        </a:solidFill>
                        <a:effectLst/>
                        <a:latin typeface="Ryman Eco" pitchFamily="2" charset="77"/>
                        <a:ea typeface="Roboto Condensed" pitchFamily="2"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94000">
                <a:tc>
                  <a:txBody>
                    <a:bodyPr/>
                    <a:lstStyle/>
                    <a:p>
                      <a:pPr algn="ctr">
                        <a:lnSpc>
                          <a:spcPct val="100000"/>
                        </a:lnSpc>
                      </a:pPr>
                      <a:r>
                        <a:rPr lang="fr-FR" sz="1000" dirty="0">
                          <a:solidFill>
                            <a:srgbClr val="000000"/>
                          </a:solidFill>
                          <a:latin typeface="Ryman Eco"/>
                          <a:cs typeface="Ryman Eco"/>
                        </a:rPr>
                        <a:t>Publicité</a:t>
                      </a:r>
                      <a:r>
                        <a:rPr lang="fr-FR" sz="1000" baseline="0" dirty="0">
                          <a:solidFill>
                            <a:srgbClr val="000000"/>
                          </a:solidFill>
                          <a:latin typeface="Ryman Eco"/>
                          <a:cs typeface="Ryman Eco"/>
                        </a:rPr>
                        <a:t> (ou pré-enseigne) scellée au sol ou installée directement sur le sol non lumineuse </a:t>
                      </a:r>
                      <a:endParaRPr lang="fr-FR" sz="1000" dirty="0">
                        <a:solidFill>
                          <a:srgbClr val="000000"/>
                        </a:solidFill>
                        <a:latin typeface="Ryman Eco"/>
                        <a:cs typeface="Ryman Eco"/>
                      </a:endParaRPr>
                    </a:p>
                  </a:txBody>
                  <a:tcPr anchor="ctr">
                    <a:lnL w="12700" cap="flat" cmpd="sng" algn="ctr">
                      <a:solidFill>
                        <a:schemeClr val="tx1"/>
                      </a:solidFill>
                      <a:prstDash val="solid"/>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rgbClr val="C00000"/>
                          </a:solidFill>
                          <a:latin typeface="Ryman Eco"/>
                          <a:cs typeface="Ryman Eco"/>
                        </a:rPr>
                        <a:t>INTERDITE</a:t>
                      </a:r>
                      <a:endParaRPr lang="fr-FR" sz="1100" b="1" dirty="0">
                        <a:solidFill>
                          <a:srgbClr val="C00000"/>
                        </a:solidFill>
                        <a:latin typeface="Ryman Eco"/>
                        <a:cs typeface="Ryman Eco"/>
                      </a:endParaRPr>
                    </a:p>
                  </a:txBody>
                  <a:tcPr anchor="ctr">
                    <a:lnL w="28575" cap="flat" cmpd="sng" algn="ctr">
                      <a:solidFill>
                        <a:srgbClr val="C00000"/>
                      </a:solidFill>
                      <a:prstDash val="sysDash"/>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fr-FR" sz="1000" dirty="0">
                          <a:solidFill>
                            <a:srgbClr val="000000"/>
                          </a:solidFill>
                          <a:effectLst/>
                          <a:latin typeface="Ryman Eco"/>
                          <a:cs typeface="Ryman Eco"/>
                        </a:rPr>
                        <a:t>surface ≤ 12 m</a:t>
                      </a:r>
                      <a:r>
                        <a:rPr lang="fr-FR" sz="1000" baseline="30000" dirty="0">
                          <a:solidFill>
                            <a:srgbClr val="000000"/>
                          </a:solidFill>
                          <a:effectLst/>
                          <a:latin typeface="Ryman Eco"/>
                          <a:cs typeface="Ryman Eco"/>
                        </a:rPr>
                        <a:t>2</a:t>
                      </a:r>
                    </a:p>
                    <a:p>
                      <a:pPr algn="ctr">
                        <a:lnSpc>
                          <a:spcPct val="100000"/>
                        </a:lnSpc>
                        <a:spcAft>
                          <a:spcPts val="0"/>
                        </a:spcAft>
                      </a:pPr>
                      <a:r>
                        <a:rPr lang="fr-FR" sz="1000" dirty="0">
                          <a:solidFill>
                            <a:srgbClr val="000000"/>
                          </a:solidFill>
                          <a:effectLst/>
                          <a:latin typeface="Ryman Eco"/>
                          <a:cs typeface="Ryman Eco"/>
                        </a:rPr>
                        <a:t>hauteur ≤ 6 m</a:t>
                      </a:r>
                      <a:endParaRPr lang="fr-FR" sz="1000" b="0" i="0" dirty="0">
                        <a:solidFill>
                          <a:srgbClr val="000000"/>
                        </a:solidFill>
                        <a:effectLst/>
                        <a:latin typeface="Ryman Eco"/>
                        <a:ea typeface="Roboto Condensed" pitchFamily="2" charset="0"/>
                        <a:cs typeface="Ryman Eco"/>
                      </a:endParaRPr>
                    </a:p>
                  </a:txBody>
                  <a:tcPr anchor="ctr">
                    <a:lnL w="28575" cap="flat" cmpd="sng" algn="ctr">
                      <a:solidFill>
                        <a:srgbClr val="C0000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300"/>
                        </a:spcAft>
                      </a:pPr>
                      <a:r>
                        <a:rPr lang="fr-FR" sz="1000" dirty="0">
                          <a:solidFill>
                            <a:srgbClr val="000000"/>
                          </a:solidFill>
                          <a:effectLst/>
                          <a:latin typeface="Ryman Eco" pitchFamily="2" charset="77"/>
                        </a:rPr>
                        <a:t>surface ≤ 12 m</a:t>
                      </a:r>
                      <a:r>
                        <a:rPr lang="fr-FR" sz="1000" baseline="30000" dirty="0">
                          <a:solidFill>
                            <a:srgbClr val="000000"/>
                          </a:solidFill>
                          <a:effectLst/>
                          <a:latin typeface="Ryman Eco" pitchFamily="2" charset="77"/>
                        </a:rPr>
                        <a:t>2</a:t>
                      </a:r>
                      <a:endParaRPr lang="fr-FR" sz="1000" dirty="0">
                        <a:solidFill>
                          <a:srgbClr val="000000"/>
                        </a:solidFill>
                        <a:effectLst/>
                        <a:latin typeface="Ryman Eco" pitchFamily="2" charset="77"/>
                      </a:endParaRPr>
                    </a:p>
                    <a:p>
                      <a:pPr algn="ctr">
                        <a:lnSpc>
                          <a:spcPct val="100000"/>
                        </a:lnSpc>
                        <a:spcAft>
                          <a:spcPts val="0"/>
                        </a:spcAft>
                      </a:pPr>
                      <a:r>
                        <a:rPr lang="fr-FR" sz="1000" dirty="0">
                          <a:solidFill>
                            <a:srgbClr val="000000"/>
                          </a:solidFill>
                          <a:effectLst/>
                          <a:latin typeface="Ryman Eco" pitchFamily="2" charset="77"/>
                        </a:rPr>
                        <a:t>hauteur ≤ 6 m</a:t>
                      </a:r>
                      <a:endParaRPr lang="fr-FR" sz="1000" b="0" i="0" dirty="0">
                        <a:solidFill>
                          <a:srgbClr val="000000"/>
                        </a:solidFill>
                        <a:effectLst/>
                        <a:latin typeface="Ryman Eco" pitchFamily="2" charset="77"/>
                        <a:ea typeface="Roboto Condensed" pitchFamily="2"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9000">
                <a:tc>
                  <a:txBody>
                    <a:bodyPr/>
                    <a:lstStyle/>
                    <a:p>
                      <a:pPr algn="ctr">
                        <a:lnSpc>
                          <a:spcPct val="100000"/>
                        </a:lnSpc>
                      </a:pPr>
                      <a:r>
                        <a:rPr lang="fr-FR" sz="1000" dirty="0">
                          <a:solidFill>
                            <a:srgbClr val="000000"/>
                          </a:solidFill>
                          <a:latin typeface="Ryman Eco"/>
                          <a:cs typeface="Ryman Eco"/>
                        </a:rPr>
                        <a:t>Bâches publicitaires et dispositifs</a:t>
                      </a:r>
                      <a:r>
                        <a:rPr lang="fr-FR" sz="1000" baseline="0" dirty="0">
                          <a:solidFill>
                            <a:srgbClr val="000000"/>
                          </a:solidFill>
                          <a:latin typeface="Ryman Eco"/>
                          <a:cs typeface="Ryman Eco"/>
                        </a:rPr>
                        <a:t> de dimensions exceptionnelles</a:t>
                      </a:r>
                      <a:endParaRPr lang="fr-FR" sz="1000" dirty="0">
                        <a:solidFill>
                          <a:srgbClr val="000000"/>
                        </a:solidFill>
                        <a:latin typeface="Ryman Eco"/>
                        <a:cs typeface="Ryman Eco"/>
                      </a:endParaRPr>
                    </a:p>
                  </a:txBody>
                  <a:tcPr anchor="ctr">
                    <a:lnL w="12700" cap="flat" cmpd="sng" algn="ctr">
                      <a:solidFill>
                        <a:schemeClr val="tx1"/>
                      </a:solidFill>
                      <a:prstDash val="solid"/>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rgbClr val="C00000"/>
                          </a:solidFill>
                          <a:latin typeface="Ryman Eco"/>
                          <a:cs typeface="Ryman Eco"/>
                        </a:rPr>
                        <a:t>INTERDITES</a:t>
                      </a:r>
                    </a:p>
                  </a:txBody>
                  <a:tcPr anchor="ctr">
                    <a:lnL w="28575" cap="flat" cmpd="sng" algn="ctr">
                      <a:solidFill>
                        <a:srgbClr val="C00000"/>
                      </a:solidFill>
                      <a:prstDash val="sysDash"/>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rgbClr val="C00000"/>
                          </a:solidFill>
                          <a:latin typeface="Ryman Eco"/>
                          <a:cs typeface="Ryman Eco"/>
                        </a:rPr>
                        <a:t>INTERDITES</a:t>
                      </a:r>
                    </a:p>
                  </a:txBody>
                  <a:tcPr anchor="ctr">
                    <a:lnL w="28575" cap="flat" cmpd="sng" algn="ctr">
                      <a:solidFill>
                        <a:srgbClr val="C0000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fr-FR" sz="1200" b="1" dirty="0">
                          <a:solidFill>
                            <a:srgbClr val="00B050"/>
                          </a:solidFill>
                          <a:latin typeface="Ryman Eco"/>
                          <a:cs typeface="Ryman Eco"/>
                        </a:rPr>
                        <a:t>AUTORISÉES</a:t>
                      </a:r>
                      <a:endParaRPr lang="fr-FR" sz="1100" b="1" dirty="0">
                        <a:solidFill>
                          <a:srgbClr val="00B050"/>
                        </a:solidFill>
                        <a:latin typeface="Ryman Eco"/>
                        <a:cs typeface="Ryman Ec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94000">
                <a:tc>
                  <a:txBody>
                    <a:bodyPr/>
                    <a:lstStyle/>
                    <a:p>
                      <a:pPr algn="ctr">
                        <a:lnSpc>
                          <a:spcPct val="100000"/>
                        </a:lnSpc>
                      </a:pPr>
                      <a:r>
                        <a:rPr lang="fr-FR" sz="1000" dirty="0">
                          <a:solidFill>
                            <a:srgbClr val="000000"/>
                          </a:solidFill>
                          <a:latin typeface="Ryman Eco"/>
                          <a:cs typeface="Ryman Eco"/>
                        </a:rPr>
                        <a:t>Publicité</a:t>
                      </a:r>
                      <a:r>
                        <a:rPr lang="fr-FR" sz="1000" baseline="0" dirty="0">
                          <a:solidFill>
                            <a:srgbClr val="000000"/>
                          </a:solidFill>
                          <a:latin typeface="Ryman Eco"/>
                          <a:cs typeface="Ryman Eco"/>
                        </a:rPr>
                        <a:t> lumineuse éclairée par projection ou transparence</a:t>
                      </a:r>
                    </a:p>
                  </a:txBody>
                  <a:tcPr anchor="ctr">
                    <a:lnL w="12700" cap="flat" cmpd="sng" algn="ctr">
                      <a:solidFill>
                        <a:schemeClr val="tx1"/>
                      </a:solidFill>
                      <a:prstDash val="solid"/>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kumimoji="0" lang="fr-FR" sz="1200" b="1" i="0" u="none" strike="noStrike" kern="1200" cap="none" spc="0" normalizeH="0" baseline="0" noProof="0">
                          <a:ln>
                            <a:noFill/>
                          </a:ln>
                          <a:solidFill>
                            <a:srgbClr val="C00000"/>
                          </a:solidFill>
                          <a:effectLst/>
                          <a:uLnTx/>
                          <a:uFillTx/>
                          <a:latin typeface="Ryman Eco"/>
                          <a:ea typeface="+mn-ea"/>
                          <a:cs typeface="Ryman Eco"/>
                        </a:rPr>
                        <a:t>INTERDITE</a:t>
                      </a:r>
                      <a:endParaRPr lang="fr-FR" sz="1000" b="0" i="0" dirty="0">
                        <a:solidFill>
                          <a:srgbClr val="000000"/>
                        </a:solidFill>
                        <a:effectLst/>
                        <a:latin typeface="Ryman Eco"/>
                        <a:ea typeface="Roboto Condensed" pitchFamily="2" charset="0"/>
                        <a:cs typeface="Ryman Eco"/>
                      </a:endParaRPr>
                    </a:p>
                  </a:txBody>
                  <a:tcPr anchor="ctr">
                    <a:lnL w="28575" cap="flat" cmpd="sng" algn="ctr">
                      <a:solidFill>
                        <a:srgbClr val="C00000"/>
                      </a:solidFill>
                      <a:prstDash val="sysDash"/>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0" i="0" dirty="0">
                          <a:solidFill>
                            <a:srgbClr val="000000"/>
                          </a:solidFill>
                          <a:effectLst/>
                          <a:latin typeface="Ryman Eco"/>
                          <a:ea typeface="Roboto Condensed" pitchFamily="2" charset="0"/>
                          <a:cs typeface="Ryman Eco"/>
                        </a:rPr>
                        <a:t>Règles de la publicité non lumineuse </a:t>
                      </a:r>
                    </a:p>
                    <a:p>
                      <a:pPr marL="0" marR="0" indent="0" algn="ctr" defTabSz="457200" rtl="0" eaLnBrk="1" fontAlgn="auto" latinLnBrk="0" hangingPunct="1">
                        <a:lnSpc>
                          <a:spcPct val="100000"/>
                        </a:lnSpc>
                        <a:spcBef>
                          <a:spcPts val="0"/>
                        </a:spcBef>
                        <a:spcAft>
                          <a:spcPts val="0"/>
                        </a:spcAft>
                        <a:buClrTx/>
                        <a:buSzTx/>
                        <a:buFontTx/>
                        <a:buNone/>
                        <a:tabLst/>
                        <a:defRPr/>
                      </a:pPr>
                      <a:r>
                        <a:rPr lang="fr-FR" sz="1000" b="0" i="0" dirty="0">
                          <a:solidFill>
                            <a:srgbClr val="000000"/>
                          </a:solidFill>
                          <a:effectLst/>
                          <a:latin typeface="Ryman Eco"/>
                          <a:ea typeface="Roboto Condensed" pitchFamily="2" charset="0"/>
                          <a:cs typeface="Ryman Eco"/>
                        </a:rPr>
                        <a:t>Extinction</a:t>
                      </a:r>
                      <a:r>
                        <a:rPr lang="fr-FR" sz="1000" b="0" i="0" baseline="0" dirty="0">
                          <a:solidFill>
                            <a:srgbClr val="000000"/>
                          </a:solidFill>
                          <a:effectLst/>
                          <a:latin typeface="Ryman Eco"/>
                          <a:ea typeface="Roboto Condensed" pitchFamily="2" charset="0"/>
                          <a:cs typeface="Ryman Eco"/>
                        </a:rPr>
                        <a:t> entre 1h et 6h</a:t>
                      </a:r>
                      <a:endParaRPr lang="fr-FR" sz="1000" b="0" i="0" dirty="0">
                        <a:solidFill>
                          <a:srgbClr val="000000"/>
                        </a:solidFill>
                        <a:effectLst/>
                        <a:latin typeface="Ryman Eco"/>
                        <a:ea typeface="Roboto Condensed" pitchFamily="2" charset="0"/>
                        <a:cs typeface="Ryman Eco"/>
                      </a:endParaRPr>
                    </a:p>
                  </a:txBody>
                  <a:tcPr anchor="ctr">
                    <a:lnL w="28575" cap="flat" cmpd="sng" algn="ctr">
                      <a:solidFill>
                        <a:srgbClr val="C0000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300"/>
                        </a:spcAft>
                        <a:buClrTx/>
                        <a:buSzTx/>
                        <a:buFontTx/>
                        <a:buNone/>
                        <a:tabLst/>
                        <a:defRPr/>
                      </a:pPr>
                      <a:r>
                        <a:rPr lang="fr-FR" sz="1000" b="0" i="0" dirty="0">
                          <a:solidFill>
                            <a:srgbClr val="000000"/>
                          </a:solidFill>
                          <a:effectLst/>
                          <a:latin typeface="Ryman Eco"/>
                          <a:ea typeface="Roboto Condensed" pitchFamily="2" charset="0"/>
                          <a:cs typeface="Ryman Eco"/>
                        </a:rPr>
                        <a:t>Règles de la publicité non lumineuse</a:t>
                      </a:r>
                    </a:p>
                    <a:p>
                      <a:pPr marL="0" marR="0" indent="0" algn="ctr" defTabSz="457200" rtl="0" eaLnBrk="1" fontAlgn="auto" latinLnBrk="0" hangingPunct="1">
                        <a:lnSpc>
                          <a:spcPct val="100000"/>
                        </a:lnSpc>
                        <a:spcBef>
                          <a:spcPts val="0"/>
                        </a:spcBef>
                        <a:spcAft>
                          <a:spcPts val="0"/>
                        </a:spcAft>
                        <a:buClrTx/>
                        <a:buSzTx/>
                        <a:buFontTx/>
                        <a:buNone/>
                        <a:tabLst/>
                        <a:defRPr/>
                      </a:pPr>
                      <a:r>
                        <a:rPr lang="fr-FR" sz="1000" b="0" i="0" dirty="0">
                          <a:solidFill>
                            <a:srgbClr val="000000"/>
                          </a:solidFill>
                          <a:effectLst/>
                          <a:latin typeface="Ryman Eco"/>
                          <a:ea typeface="Roboto Condensed" pitchFamily="2" charset="0"/>
                          <a:cs typeface="Ryman Eco"/>
                        </a:rPr>
                        <a:t>Extinction</a:t>
                      </a:r>
                      <a:r>
                        <a:rPr lang="fr-FR" sz="1000" b="0" i="0" baseline="0" dirty="0">
                          <a:solidFill>
                            <a:srgbClr val="000000"/>
                          </a:solidFill>
                          <a:effectLst/>
                          <a:latin typeface="Ryman Eco"/>
                          <a:ea typeface="Roboto Condensed" pitchFamily="2" charset="0"/>
                          <a:cs typeface="Ryman Eco"/>
                        </a:rPr>
                        <a:t> entre 1h et 6h</a:t>
                      </a:r>
                      <a:endParaRPr lang="fr-FR" sz="1000" b="0" i="0" dirty="0">
                        <a:solidFill>
                          <a:srgbClr val="000000"/>
                        </a:solidFill>
                        <a:effectLst/>
                        <a:latin typeface="Ryman Eco"/>
                        <a:ea typeface="Roboto Condensed" pitchFamily="2" charset="0"/>
                        <a:cs typeface="Ryman Ec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21000">
                <a:tc>
                  <a:txBody>
                    <a:bodyPr/>
                    <a:lstStyle/>
                    <a:p>
                      <a:pPr algn="ctr">
                        <a:lnSpc>
                          <a:spcPct val="100000"/>
                        </a:lnSpc>
                      </a:pPr>
                      <a:r>
                        <a:rPr lang="fr-FR" sz="1000" dirty="0">
                          <a:solidFill>
                            <a:srgbClr val="000000"/>
                          </a:solidFill>
                          <a:latin typeface="Ryman Eco"/>
                          <a:cs typeface="Ryman Eco"/>
                        </a:rPr>
                        <a:t>Publicité lumineuse autre qu’éclairée par projection ou transparence (notamment numérique)</a:t>
                      </a:r>
                    </a:p>
                  </a:txBody>
                  <a:tcPr anchor="ctr">
                    <a:lnL w="12700" cap="flat" cmpd="sng" algn="ctr">
                      <a:solidFill>
                        <a:schemeClr val="tx1"/>
                      </a:solidFill>
                      <a:prstDash val="solid"/>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a:solidFill>
                            <a:srgbClr val="C00000"/>
                          </a:solidFill>
                          <a:latin typeface="Ryman Eco"/>
                          <a:cs typeface="Ryman Eco"/>
                        </a:rPr>
                        <a:t>INTERDITE</a:t>
                      </a:r>
                    </a:p>
                  </a:txBody>
                  <a:tcPr anchor="ctr">
                    <a:lnL w="28575" cap="flat" cmpd="sng" algn="ctr">
                      <a:solidFill>
                        <a:srgbClr val="C00000"/>
                      </a:solidFill>
                      <a:prstDash val="sysDash"/>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ysDash"/>
                      <a:round/>
                      <a:headEnd type="none" w="med" len="med"/>
                      <a:tailEnd type="none" w="med" len="med"/>
                    </a:lnB>
                  </a:tcPr>
                </a:tc>
                <a:tc>
                  <a:txBody>
                    <a:bodyPr/>
                    <a:lstStyle/>
                    <a:p>
                      <a:pPr algn="ctr">
                        <a:lnSpc>
                          <a:spcPct val="100000"/>
                        </a:lnSpc>
                        <a:spcAft>
                          <a:spcPts val="0"/>
                        </a:spcAft>
                      </a:pPr>
                      <a:r>
                        <a:rPr lang="fr-FR" sz="1200" b="1" dirty="0">
                          <a:solidFill>
                            <a:srgbClr val="C00000"/>
                          </a:solidFill>
                          <a:latin typeface="Ryman Eco"/>
                          <a:cs typeface="Ryman Eco"/>
                        </a:rPr>
                        <a:t>INTERDITE</a:t>
                      </a:r>
                      <a:endParaRPr lang="fr-FR" sz="1200" b="1" i="0" dirty="0">
                        <a:solidFill>
                          <a:srgbClr val="C00000"/>
                        </a:solidFill>
                        <a:effectLst/>
                        <a:latin typeface="Ryman Eco"/>
                        <a:ea typeface="Roboto Condensed" pitchFamily="2" charset="0"/>
                        <a:cs typeface="Ryman Eco"/>
                      </a:endParaRPr>
                    </a:p>
                  </a:txBody>
                  <a:tcPr anchor="ctr">
                    <a:lnL w="28575" cap="flat" cmpd="sng" algn="ctr">
                      <a:solidFill>
                        <a:srgbClr val="C0000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300"/>
                        </a:spcAft>
                      </a:pPr>
                      <a:r>
                        <a:rPr lang="fr-FR" sz="1000" dirty="0">
                          <a:solidFill>
                            <a:srgbClr val="000000"/>
                          </a:solidFill>
                          <a:effectLst/>
                          <a:latin typeface="Ryman Eco"/>
                          <a:cs typeface="Ryman Eco"/>
                        </a:rPr>
                        <a:t>surface ≤ 8</a:t>
                      </a:r>
                      <a:r>
                        <a:rPr lang="fr-FR" sz="1000" baseline="0" dirty="0">
                          <a:solidFill>
                            <a:srgbClr val="000000"/>
                          </a:solidFill>
                          <a:effectLst/>
                          <a:latin typeface="Ryman Eco"/>
                          <a:cs typeface="Ryman Eco"/>
                        </a:rPr>
                        <a:t> </a:t>
                      </a:r>
                      <a:r>
                        <a:rPr lang="fr-FR" sz="1000" dirty="0">
                          <a:solidFill>
                            <a:srgbClr val="000000"/>
                          </a:solidFill>
                          <a:effectLst/>
                          <a:latin typeface="Ryman Eco"/>
                          <a:cs typeface="Ryman Eco"/>
                        </a:rPr>
                        <a:t>m</a:t>
                      </a:r>
                      <a:r>
                        <a:rPr lang="fr-FR" sz="1000" baseline="30000" dirty="0">
                          <a:solidFill>
                            <a:srgbClr val="000000"/>
                          </a:solidFill>
                          <a:effectLst/>
                          <a:latin typeface="Ryman Eco" pitchFamily="2" charset="77"/>
                        </a:rPr>
                        <a:t>2</a:t>
                      </a:r>
                      <a:endParaRPr lang="fr-FR" sz="1000" dirty="0">
                        <a:solidFill>
                          <a:srgbClr val="000000"/>
                        </a:solidFill>
                        <a:effectLst/>
                        <a:latin typeface="Ryman Eco"/>
                        <a:cs typeface="Ryman Eco"/>
                      </a:endParaRPr>
                    </a:p>
                    <a:p>
                      <a:pPr algn="ctr">
                        <a:lnSpc>
                          <a:spcPct val="100000"/>
                        </a:lnSpc>
                        <a:spcAft>
                          <a:spcPts val="300"/>
                        </a:spcAft>
                      </a:pPr>
                      <a:r>
                        <a:rPr lang="fr-FR" sz="1000" dirty="0">
                          <a:solidFill>
                            <a:srgbClr val="000000"/>
                          </a:solidFill>
                          <a:effectLst/>
                          <a:latin typeface="Ryman Eco"/>
                          <a:cs typeface="Ryman Eco"/>
                        </a:rPr>
                        <a:t>hauteur ≤ 6 m</a:t>
                      </a:r>
                      <a:endParaRPr lang="fr-FR" sz="1000" b="0" i="0" dirty="0">
                        <a:solidFill>
                          <a:srgbClr val="000000"/>
                        </a:solidFill>
                        <a:effectLst/>
                        <a:latin typeface="Ryman Eco"/>
                        <a:ea typeface="Roboto Condensed" pitchFamily="2" charset="0"/>
                        <a:cs typeface="Ryman Eco"/>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000" b="0" i="0" dirty="0">
                          <a:solidFill>
                            <a:srgbClr val="000000"/>
                          </a:solidFill>
                          <a:effectLst/>
                          <a:latin typeface="Ryman Eco"/>
                          <a:ea typeface="Roboto Condensed" pitchFamily="2" charset="0"/>
                          <a:cs typeface="Ryman Eco"/>
                        </a:rPr>
                        <a:t>Extinction</a:t>
                      </a:r>
                      <a:r>
                        <a:rPr lang="fr-FR" sz="1000" b="0" i="0" baseline="0" dirty="0">
                          <a:solidFill>
                            <a:srgbClr val="000000"/>
                          </a:solidFill>
                          <a:effectLst/>
                          <a:latin typeface="Ryman Eco"/>
                          <a:ea typeface="Roboto Condensed" pitchFamily="2" charset="0"/>
                          <a:cs typeface="Ryman Eco"/>
                        </a:rPr>
                        <a:t> entre 1h et 6h</a:t>
                      </a:r>
                      <a:endParaRPr lang="fr-FR" sz="1000" b="0" i="0" dirty="0">
                        <a:solidFill>
                          <a:srgbClr val="000000"/>
                        </a:solidFill>
                        <a:effectLst/>
                        <a:latin typeface="Ryman Eco"/>
                        <a:ea typeface="Roboto Condensed" pitchFamily="2" charset="0"/>
                        <a:cs typeface="Ryman Ec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860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dirty="0">
                          <a:solidFill>
                            <a:srgbClr val="000000"/>
                          </a:solidFill>
                          <a:latin typeface="Ryman Eco"/>
                          <a:cs typeface="Ryman Eco"/>
                        </a:rPr>
                        <a:t> Dispositifs de petit format intégrés à des devantures commerciales (« micro-affichage publicitaire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lvl="0" indent="0" algn="ctr" defTabSz="457200" rtl="0" eaLnBrk="1" fontAlgn="auto" latinLnBrk="0" hangingPunct="1">
                        <a:lnSpc>
                          <a:spcPct val="100000"/>
                        </a:lnSpc>
                        <a:spcBef>
                          <a:spcPts val="0"/>
                        </a:spcBef>
                        <a:spcAft>
                          <a:spcPts val="300"/>
                        </a:spcAft>
                        <a:buClrTx/>
                        <a:buSzTx/>
                        <a:buFont typeface="Arial" panose="020B0604020202020204" pitchFamily="34" charset="0"/>
                        <a:buNone/>
                        <a:tabLst/>
                        <a:defRPr/>
                      </a:pPr>
                      <a:r>
                        <a:rPr lang="fr-FR" sz="1000" b="0" dirty="0">
                          <a:solidFill>
                            <a:srgbClr val="000000"/>
                          </a:solidFill>
                          <a:latin typeface="Ryman Eco" pitchFamily="2" charset="77"/>
                        </a:rPr>
                        <a:t>Surface unitaire ≤ 1 m²</a:t>
                      </a:r>
                    </a:p>
                    <a:p>
                      <a:pPr marL="0" marR="0" lvl="0" indent="0" algn="ctr" defTabSz="457200" rtl="0" eaLnBrk="1" fontAlgn="auto" latinLnBrk="0" hangingPunct="1">
                        <a:lnSpc>
                          <a:spcPct val="100000"/>
                        </a:lnSpc>
                        <a:spcBef>
                          <a:spcPts val="0"/>
                        </a:spcBef>
                        <a:spcAft>
                          <a:spcPts val="600"/>
                        </a:spcAft>
                        <a:buClrTx/>
                        <a:buSzTx/>
                        <a:buFont typeface="Wingdings" pitchFamily="2" charset="2"/>
                        <a:buNone/>
                        <a:tabLst/>
                        <a:defRPr/>
                      </a:pPr>
                      <a:r>
                        <a:rPr lang="fr-FR" sz="1000" b="0" dirty="0">
                          <a:solidFill>
                            <a:srgbClr val="000000"/>
                          </a:solidFill>
                          <a:latin typeface="Ryman Eco" pitchFamily="2" charset="77"/>
                        </a:rPr>
                        <a:t>Surface cumulée ≤ 1/10ème de la surface de la devanture dans la limite de 2 m²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0000"/>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fr-FR" sz="1600" b="1" i="0" dirty="0">
                        <a:solidFill>
                          <a:srgbClr val="C00000"/>
                        </a:solidFill>
                        <a:effectLst/>
                        <a:latin typeface="Ryman Eco"/>
                        <a:ea typeface="Roboto Condensed" pitchFamily="2" charset="0"/>
                        <a:cs typeface="Ryman Eco"/>
                      </a:endParaRPr>
                    </a:p>
                  </a:txBody>
                  <a:tcPr marL="121920" marR="121920" marT="60960" marB="60960" anchor="ctr">
                    <a:lnL w="28575" cap="flat" cmpd="sng" algn="ctr">
                      <a:solidFill>
                        <a:srgbClr val="1B6E33"/>
                      </a:solidFill>
                      <a:prstDash val="sysDash"/>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1B6E33"/>
                      </a:solidFill>
                      <a:prstDash val="sysDash"/>
                      <a:round/>
                      <a:headEnd type="none" w="med" len="med"/>
                      <a:tailEnd type="none" w="med" len="med"/>
                    </a:lnB>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400" b="0" i="0" dirty="0">
                        <a:solidFill>
                          <a:srgbClr val="000000"/>
                        </a:solidFill>
                        <a:effectLst/>
                        <a:latin typeface="Ryman Eco"/>
                        <a:ea typeface="Roboto Condensed" pitchFamily="2" charset="0"/>
                        <a:cs typeface="Ryman Eco"/>
                      </a:endParaRPr>
                    </a:p>
                  </a:txBody>
                  <a:tcPr marL="121920" marR="121920" marT="60960" marB="60960" anchor="ctr">
                    <a:lnL w="28575" cap="flat" cmpd="sng" algn="ctr">
                      <a:solidFill>
                        <a:srgbClr val="C00000"/>
                      </a:solidFill>
                      <a:prstDash val="sysDash"/>
                      <a:round/>
                      <a:headEnd type="none" w="med" len="med"/>
                      <a:tailEnd type="none" w="med" len="med"/>
                    </a:lnL>
                    <a:lnR w="28575" cap="flat" cmpd="sng" algn="ctr">
                      <a:solidFill>
                        <a:srgbClr val="C00000"/>
                      </a:solidFill>
                      <a:prstDash val="sys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0000"/>
                      </a:solidFill>
                      <a:prstDash val="sysDash"/>
                      <a:round/>
                      <a:headEnd type="none" w="med" len="med"/>
                      <a:tailEnd type="none" w="med" len="med"/>
                    </a:lnB>
                  </a:tcPr>
                </a:tc>
                <a:extLst>
                  <a:ext uri="{0D108BD9-81ED-4DB2-BD59-A6C34878D82A}">
                    <a16:rowId xmlns:a16="http://schemas.microsoft.com/office/drawing/2014/main" val="158908695"/>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000000"/>
                          </a:solidFill>
                          <a:latin typeface="Ryman Eco" pitchFamily="2" charset="77"/>
                          <a:cs typeface="Ryman Eco"/>
                        </a:rPr>
                        <a:t>Publicité apposée sur bâche de chantier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lvl="0" indent="0" algn="ctr" defTabSz="457200" rtl="0" eaLnBrk="1" fontAlgn="auto" latinLnBrk="0" hangingPunct="1">
                        <a:lnSpc>
                          <a:spcPct val="100000"/>
                        </a:lnSpc>
                        <a:spcBef>
                          <a:spcPts val="0"/>
                        </a:spcBef>
                        <a:spcAft>
                          <a:spcPts val="300"/>
                        </a:spcAft>
                        <a:buClrTx/>
                        <a:buSzTx/>
                        <a:buFont typeface="Wingdings" pitchFamily="2" charset="2"/>
                        <a:buNone/>
                        <a:tabLst/>
                        <a:defRPr/>
                      </a:pPr>
                      <a:r>
                        <a:rPr lang="fr-FR" sz="1000" b="0" dirty="0">
                          <a:solidFill>
                            <a:srgbClr val="000000"/>
                          </a:solidFill>
                          <a:latin typeface="Ryman Eco" pitchFamily="2" charset="77"/>
                        </a:rPr>
                        <a:t>Saillie par rapport à l’échafaudage nécessaire aux travaux ≤ 0,50 m</a:t>
                      </a:r>
                    </a:p>
                    <a:p>
                      <a:pPr marL="0" marR="0" lvl="0" indent="0" algn="ctr" defTabSz="457200" rtl="0" eaLnBrk="1" fontAlgn="auto" latinLnBrk="0" hangingPunct="1">
                        <a:lnSpc>
                          <a:spcPct val="100000"/>
                        </a:lnSpc>
                        <a:spcBef>
                          <a:spcPts val="0"/>
                        </a:spcBef>
                        <a:spcAft>
                          <a:spcPts val="300"/>
                        </a:spcAft>
                        <a:buClrTx/>
                        <a:buSzTx/>
                        <a:buFont typeface="Wingdings" pitchFamily="2" charset="2"/>
                        <a:buNone/>
                        <a:tabLst/>
                        <a:defRPr/>
                      </a:pPr>
                      <a:r>
                        <a:rPr lang="fr-FR" sz="1000" b="0" dirty="0">
                          <a:solidFill>
                            <a:srgbClr val="000000"/>
                          </a:solidFill>
                          <a:latin typeface="Ryman Eco" pitchFamily="2" charset="77"/>
                        </a:rPr>
                        <a:t>Durée de l’affichage ≤ durée effective d’utilisation de l’échafaudage</a:t>
                      </a:r>
                    </a:p>
                    <a:p>
                      <a:pPr marL="0" marR="0" lvl="0" indent="0" algn="ctr" defTabSz="457200" rtl="0" eaLnBrk="1" fontAlgn="auto" latinLnBrk="0" hangingPunct="1">
                        <a:lnSpc>
                          <a:spcPct val="100000"/>
                        </a:lnSpc>
                        <a:spcBef>
                          <a:spcPts val="0"/>
                        </a:spcBef>
                        <a:spcAft>
                          <a:spcPts val="600"/>
                        </a:spcAft>
                        <a:buClrTx/>
                        <a:buSzTx/>
                        <a:buFont typeface="Wingdings" pitchFamily="2" charset="2"/>
                        <a:buNone/>
                        <a:tabLst/>
                        <a:defRPr/>
                      </a:pPr>
                      <a:r>
                        <a:rPr lang="fr-FR" sz="1000" b="0" dirty="0">
                          <a:solidFill>
                            <a:srgbClr val="000000"/>
                          </a:solidFill>
                          <a:latin typeface="Ryman Eco" pitchFamily="2" charset="77"/>
                        </a:rPr>
                        <a:t>Surface unitaire ≤ 50% de la surface totale de la bâche de chantier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41465065"/>
                  </a:ext>
                </a:extLst>
              </a:tr>
            </a:tbl>
          </a:graphicData>
        </a:graphic>
      </p:graphicFrame>
    </p:spTree>
    <p:extLst>
      <p:ext uri="{BB962C8B-B14F-4D97-AF65-F5344CB8AC3E}">
        <p14:creationId xmlns:p14="http://schemas.microsoft.com/office/powerpoint/2010/main" val="3855156708"/>
      </p:ext>
    </p:extLst>
  </p:cSld>
  <p:clrMapOvr>
    <a:masterClrMapping/>
  </p:clrMapOvr>
</p:sld>
</file>

<file path=ppt/theme/theme1.xml><?xml version="1.0" encoding="utf-8"?>
<a:theme xmlns:a="http://schemas.openxmlformats.org/drawingml/2006/main" name="test">
  <a:themeElements>
    <a:clrScheme name="Réunion RLP">
      <a:dk1>
        <a:srgbClr val="CDDAD7"/>
      </a:dk1>
      <a:lt1>
        <a:sysClr val="window" lastClr="FFFFFF"/>
      </a:lt1>
      <a:dk2>
        <a:srgbClr val="548B83"/>
      </a:dk2>
      <a:lt2>
        <a:srgbClr val="D4804D"/>
      </a:lt2>
      <a:accent1>
        <a:srgbClr val="D9D7AC"/>
      </a:accent1>
      <a:accent2>
        <a:srgbClr val="DE4F2E"/>
      </a:accent2>
      <a:accent3>
        <a:srgbClr val="FFFFFF"/>
      </a:accent3>
      <a:accent4>
        <a:srgbClr val="FFFFFF"/>
      </a:accent4>
      <a:accent5>
        <a:srgbClr val="FFFFFF"/>
      </a:accent5>
      <a:accent6>
        <a:srgbClr val="FFFFFF"/>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test.thmx</Template>
  <TotalTime>21659</TotalTime>
  <Words>4182</Words>
  <Application>Microsoft Macintosh PowerPoint</Application>
  <PresentationFormat>Affichage à l'écran (16:9)</PresentationFormat>
  <Paragraphs>556</Paragraphs>
  <Slides>40</Slides>
  <Notes>11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40</vt:i4>
      </vt:variant>
    </vt:vector>
  </HeadingPairs>
  <TitlesOfParts>
    <vt:vector size="45" baseType="lpstr">
      <vt:lpstr>Arial</vt:lpstr>
      <vt:lpstr>Calibri</vt:lpstr>
      <vt:lpstr>Ryman Eco</vt:lpstr>
      <vt:lpstr>Wingdings</vt:lpstr>
      <vt:lpstr>test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Règlement Local de Publicité </dc:title>
  <dc:subject/>
  <dc:creator>Madhya Speth</dc:creator>
  <cp:keywords/>
  <dc:description/>
  <cp:lastModifiedBy>Luther BERET - GO PUB CONSEIL</cp:lastModifiedBy>
  <cp:revision>1187</cp:revision>
  <cp:lastPrinted>2020-12-15T10:23:24Z</cp:lastPrinted>
  <dcterms:created xsi:type="dcterms:W3CDTF">2019-07-23T07:25:24Z</dcterms:created>
  <dcterms:modified xsi:type="dcterms:W3CDTF">2021-04-23T10:12:11Z</dcterms:modified>
  <cp:category/>
</cp:coreProperties>
</file>